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sldIdLst>
    <p:sldId id="319" r:id="rId2"/>
    <p:sldId id="547" r:id="rId3"/>
    <p:sldId id="551" r:id="rId4"/>
    <p:sldId id="550" r:id="rId5"/>
    <p:sldId id="552" r:id="rId6"/>
    <p:sldId id="605" r:id="rId7"/>
    <p:sldId id="578" r:id="rId8"/>
    <p:sldId id="579" r:id="rId9"/>
    <p:sldId id="580" r:id="rId10"/>
    <p:sldId id="581" r:id="rId11"/>
    <p:sldId id="582" r:id="rId12"/>
    <p:sldId id="583" r:id="rId13"/>
    <p:sldId id="610" r:id="rId14"/>
    <p:sldId id="586" r:id="rId15"/>
    <p:sldId id="588" r:id="rId16"/>
    <p:sldId id="591" r:id="rId17"/>
    <p:sldId id="592" r:id="rId18"/>
    <p:sldId id="611" r:id="rId19"/>
    <p:sldId id="593" r:id="rId20"/>
    <p:sldId id="594" r:id="rId21"/>
    <p:sldId id="595" r:id="rId22"/>
    <p:sldId id="596" r:id="rId23"/>
    <p:sldId id="597" r:id="rId24"/>
    <p:sldId id="599" r:id="rId25"/>
    <p:sldId id="600" r:id="rId26"/>
    <p:sldId id="604" r:id="rId27"/>
    <p:sldId id="603" r:id="rId28"/>
  </p:sldIdLst>
  <p:sldSz cx="9144000" cy="6858000" type="screen4x3"/>
  <p:notesSz cx="6858000" cy="9144000"/>
  <p:defaultTextStyle>
    <a:defPPr>
      <a:defRPr lang="zh-CN"/>
    </a:defPPr>
    <a:lvl1pPr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1pPr>
    <a:lvl2pPr marL="4572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2pPr>
    <a:lvl3pPr marL="9144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3pPr>
    <a:lvl4pPr marL="13716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4pPr>
    <a:lvl5pPr marL="18288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5pPr>
    <a:lvl6pPr marL="2286000" algn="l" defTabSz="914400" rtl="0" eaLnBrk="1" latinLnBrk="0" hangingPunct="1">
      <a:defRPr sz="2000" b="1" kern="1200">
        <a:solidFill>
          <a:schemeClr val="tx1"/>
        </a:solidFill>
        <a:latin typeface="仿宋_GB2312" pitchFamily="49" charset="-122"/>
        <a:ea typeface="仿宋_GB2312" pitchFamily="49" charset="-122"/>
        <a:cs typeface="+mn-cs"/>
      </a:defRPr>
    </a:lvl6pPr>
    <a:lvl7pPr marL="2743200" algn="l" defTabSz="914400" rtl="0" eaLnBrk="1" latinLnBrk="0" hangingPunct="1">
      <a:defRPr sz="2000" b="1" kern="1200">
        <a:solidFill>
          <a:schemeClr val="tx1"/>
        </a:solidFill>
        <a:latin typeface="仿宋_GB2312" pitchFamily="49" charset="-122"/>
        <a:ea typeface="仿宋_GB2312" pitchFamily="49" charset="-122"/>
        <a:cs typeface="+mn-cs"/>
      </a:defRPr>
    </a:lvl7pPr>
    <a:lvl8pPr marL="3200400" algn="l" defTabSz="914400" rtl="0" eaLnBrk="1" latinLnBrk="0" hangingPunct="1">
      <a:defRPr sz="2000" b="1" kern="1200">
        <a:solidFill>
          <a:schemeClr val="tx1"/>
        </a:solidFill>
        <a:latin typeface="仿宋_GB2312" pitchFamily="49" charset="-122"/>
        <a:ea typeface="仿宋_GB2312" pitchFamily="49" charset="-122"/>
        <a:cs typeface="+mn-cs"/>
      </a:defRPr>
    </a:lvl8pPr>
    <a:lvl9pPr marL="3657600" algn="l" defTabSz="914400" rtl="0" eaLnBrk="1" latinLnBrk="0" hangingPunct="1">
      <a:defRPr sz="2000" b="1" kern="1200">
        <a:solidFill>
          <a:schemeClr val="tx1"/>
        </a:solidFill>
        <a:latin typeface="仿宋_GB2312" pitchFamily="49" charset="-122"/>
        <a:ea typeface="仿宋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00"/>
    <a:srgbClr val="CC00FF"/>
    <a:srgbClr val="0000FF"/>
    <a:srgbClr val="FF0000"/>
    <a:srgbClr val="990000"/>
    <a:srgbClr val="FFFFCC"/>
    <a:srgbClr val="FFFF66"/>
    <a:srgbClr val="33CC33"/>
    <a:srgbClr val="FEE3D2"/>
    <a:srgbClr val="C04C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86834" autoAdjust="0"/>
  </p:normalViewPr>
  <p:slideViewPr>
    <p:cSldViewPr>
      <p:cViewPr varScale="1">
        <p:scale>
          <a:sx n="90" d="100"/>
          <a:sy n="90" d="100"/>
        </p:scale>
        <p:origin x="143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p:cViewPr varScale="1">
        <p:scale>
          <a:sx n="70" d="100"/>
          <a:sy n="70" d="100"/>
        </p:scale>
        <p:origin x="-214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b="0">
                <a:latin typeface="+mn-lt"/>
                <a:ea typeface="+mn-ea"/>
                <a:cs typeface="+mn-cs"/>
              </a:defRPr>
            </a:lvl1pPr>
          </a:lstStyle>
          <a:p>
            <a:pPr>
              <a:defRPr/>
            </a:pPr>
            <a:endParaRPr lang="zh-CN" altLang="en-US"/>
          </a:p>
        </p:txBody>
      </p:sp>
      <p:sp>
        <p:nvSpPr>
          <p:cNvPr id="3" name="日期占位符 2">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b="0">
                <a:latin typeface="+mn-lt"/>
                <a:ea typeface="+mn-ea"/>
                <a:cs typeface="+mn-cs"/>
              </a:defRPr>
            </a:lvl1pPr>
          </a:lstStyle>
          <a:p>
            <a:pPr>
              <a:defRPr/>
            </a:pPr>
            <a:fld id="{BA202968-A12F-4FE4-8D44-D30AC87ADD91}" type="datetimeFigureOut">
              <a:rPr lang="zh-CN" altLang="en-US"/>
              <a:pPr>
                <a:defRPr/>
              </a:pPr>
              <a:t>2022/5/6</a:t>
            </a:fld>
            <a:endParaRPr lang="zh-CN" altLang="en-US"/>
          </a:p>
        </p:txBody>
      </p:sp>
      <p:sp>
        <p:nvSpPr>
          <p:cNvPr id="4" name="幻灯片图像占位符 3">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b="0">
                <a:latin typeface="+mn-lt"/>
                <a:ea typeface="+mn-ea"/>
                <a:cs typeface="+mn-cs"/>
              </a:defRPr>
            </a:lvl1pPr>
          </a:lstStyle>
          <a:p>
            <a:pPr>
              <a:defRPr/>
            </a:pPr>
            <a:endParaRPr lang="zh-CN" altLang="en-US"/>
          </a:p>
        </p:txBody>
      </p:sp>
      <p:sp>
        <p:nvSpPr>
          <p:cNvPr id="7" name="灯片编号占位符 6">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Calibri" pitchFamily="34" charset="0"/>
                <a:ea typeface="宋体" pitchFamily="2" charset="-122"/>
              </a:defRPr>
            </a:lvl1pPr>
          </a:lstStyle>
          <a:p>
            <a:pPr>
              <a:defRPr/>
            </a:pPr>
            <a:fld id="{775431AA-0E7E-4B48-8BFF-7B61E1422AA4}" type="slidenum">
              <a:rPr lang="zh-CN" altLang="en-US"/>
              <a:pPr>
                <a:defRPr/>
              </a:pPr>
              <a:t>‹#›</a:t>
            </a:fld>
            <a:endParaRPr lang="zh-CN" altLang="en-US"/>
          </a:p>
        </p:txBody>
      </p:sp>
    </p:spTree>
    <p:extLst>
      <p:ext uri="{BB962C8B-B14F-4D97-AF65-F5344CB8AC3E}">
        <p14:creationId xmlns:p14="http://schemas.microsoft.com/office/powerpoint/2010/main" val="35086370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2</a:t>
            </a:fld>
            <a:endParaRPr lang="zh-CN" altLang="en-US"/>
          </a:p>
        </p:txBody>
      </p:sp>
    </p:spTree>
    <p:extLst>
      <p:ext uri="{BB962C8B-B14F-4D97-AF65-F5344CB8AC3E}">
        <p14:creationId xmlns:p14="http://schemas.microsoft.com/office/powerpoint/2010/main" val="4173056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11</a:t>
            </a:fld>
            <a:endParaRPr lang="zh-CN" altLang="en-US"/>
          </a:p>
        </p:txBody>
      </p:sp>
    </p:spTree>
    <p:extLst>
      <p:ext uri="{BB962C8B-B14F-4D97-AF65-F5344CB8AC3E}">
        <p14:creationId xmlns:p14="http://schemas.microsoft.com/office/powerpoint/2010/main" val="2327497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12</a:t>
            </a:fld>
            <a:endParaRPr lang="zh-CN" altLang="en-US"/>
          </a:p>
        </p:txBody>
      </p:sp>
    </p:spTree>
    <p:extLst>
      <p:ext uri="{BB962C8B-B14F-4D97-AF65-F5344CB8AC3E}">
        <p14:creationId xmlns:p14="http://schemas.microsoft.com/office/powerpoint/2010/main" val="211247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3</a:t>
            </a:fld>
            <a:endParaRPr lang="zh-CN" altLang="en-US"/>
          </a:p>
        </p:txBody>
      </p:sp>
    </p:spTree>
    <p:extLst>
      <p:ext uri="{BB962C8B-B14F-4D97-AF65-F5344CB8AC3E}">
        <p14:creationId xmlns:p14="http://schemas.microsoft.com/office/powerpoint/2010/main" val="1521281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4</a:t>
            </a:fld>
            <a:endParaRPr lang="zh-CN" altLang="en-US"/>
          </a:p>
        </p:txBody>
      </p:sp>
    </p:spTree>
    <p:extLst>
      <p:ext uri="{BB962C8B-B14F-4D97-AF65-F5344CB8AC3E}">
        <p14:creationId xmlns:p14="http://schemas.microsoft.com/office/powerpoint/2010/main" val="2975520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5</a:t>
            </a:fld>
            <a:endParaRPr lang="zh-CN" altLang="en-US"/>
          </a:p>
        </p:txBody>
      </p:sp>
    </p:spTree>
    <p:extLst>
      <p:ext uri="{BB962C8B-B14F-4D97-AF65-F5344CB8AC3E}">
        <p14:creationId xmlns:p14="http://schemas.microsoft.com/office/powerpoint/2010/main" val="583640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6</a:t>
            </a:fld>
            <a:endParaRPr lang="zh-CN" altLang="en-US"/>
          </a:p>
        </p:txBody>
      </p:sp>
    </p:spTree>
    <p:extLst>
      <p:ext uri="{BB962C8B-B14F-4D97-AF65-F5344CB8AC3E}">
        <p14:creationId xmlns:p14="http://schemas.microsoft.com/office/powerpoint/2010/main" val="4108092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7</a:t>
            </a:fld>
            <a:endParaRPr lang="zh-CN" altLang="en-US"/>
          </a:p>
        </p:txBody>
      </p:sp>
    </p:spTree>
    <p:extLst>
      <p:ext uri="{BB962C8B-B14F-4D97-AF65-F5344CB8AC3E}">
        <p14:creationId xmlns:p14="http://schemas.microsoft.com/office/powerpoint/2010/main" val="790606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8</a:t>
            </a:fld>
            <a:endParaRPr lang="zh-CN" altLang="en-US"/>
          </a:p>
        </p:txBody>
      </p:sp>
    </p:spTree>
    <p:extLst>
      <p:ext uri="{BB962C8B-B14F-4D97-AF65-F5344CB8AC3E}">
        <p14:creationId xmlns:p14="http://schemas.microsoft.com/office/powerpoint/2010/main" val="1116571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9</a:t>
            </a:fld>
            <a:endParaRPr lang="zh-CN" altLang="en-US"/>
          </a:p>
        </p:txBody>
      </p:sp>
    </p:spTree>
    <p:extLst>
      <p:ext uri="{BB962C8B-B14F-4D97-AF65-F5344CB8AC3E}">
        <p14:creationId xmlns:p14="http://schemas.microsoft.com/office/powerpoint/2010/main" val="747460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10</a:t>
            </a:fld>
            <a:endParaRPr lang="zh-CN" altLang="en-US"/>
          </a:p>
        </p:txBody>
      </p:sp>
    </p:spTree>
    <p:extLst>
      <p:ext uri="{BB962C8B-B14F-4D97-AF65-F5344CB8AC3E}">
        <p14:creationId xmlns:p14="http://schemas.microsoft.com/office/powerpoint/2010/main" val="27351436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5" name="灯片编号占位符 5">
            <a:extLst/>
          </p:cNvPr>
          <p:cNvSpPr txBox="1">
            <a:spLocks/>
          </p:cNvSpPr>
          <p:nvPr userDrawn="1"/>
        </p:nvSpPr>
        <p:spPr>
          <a:xfrm>
            <a:off x="7019925" y="6553200"/>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1DF31B22-8973-4EFC-94CF-ECA29AE1F7D0}"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smtClean="0">
              <a:solidFill>
                <a:schemeClr val="bg1"/>
              </a:solidFill>
              <a:latin typeface="Times New Roman" pitchFamily="18" charset="0"/>
              <a:ea typeface="宋体" pitchFamily="2" charset="-122"/>
            </a:endParaRPr>
          </a:p>
        </p:txBody>
      </p:sp>
      <p:pic>
        <p:nvPicPr>
          <p:cNvPr id="6" name="图片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8" name="灯片编号占位符 5">
            <a:extLst/>
          </p:cNvPr>
          <p:cNvSpPr txBox="1">
            <a:spLocks/>
          </p:cNvSpPr>
          <p:nvPr userDrawn="1"/>
        </p:nvSpPr>
        <p:spPr>
          <a:xfrm>
            <a:off x="7019925" y="6553200"/>
            <a:ext cx="2133600" cy="365125"/>
          </a:xfrm>
          <a:prstGeom prst="rect">
            <a:avLst/>
          </a:prstGeom>
        </p:spPr>
        <p:txBody>
          <a:bodyPr anchor="ct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6F980787-70AC-4EA4-9E72-81DF5C586621}"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smtClean="0">
              <a:solidFill>
                <a:schemeClr val="bg1"/>
              </a:solidFill>
              <a:latin typeface="Times New Roman" pitchFamily="18" charset="0"/>
              <a:ea typeface="宋体" pitchFamily="2"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9" name="日期占位符 2">
            <a:extLst/>
          </p:cNvPr>
          <p:cNvSpPr>
            <a:spLocks noGrp="1"/>
          </p:cNvSpPr>
          <p:nvPr>
            <p:ph type="dt" sz="half" idx="10"/>
          </p:nvPr>
        </p:nvSpPr>
        <p:spPr/>
        <p:txBody>
          <a:bodyPr/>
          <a:lstStyle>
            <a:lvl1pPr>
              <a:defRPr/>
            </a:lvl1pPr>
          </a:lstStyle>
          <a:p>
            <a:pPr>
              <a:defRPr/>
            </a:pPr>
            <a:fld id="{EE2FC936-9101-40B4-81FB-5C8B5B68CA7C}" type="datetime1">
              <a:rPr lang="zh-CN" altLang="en-US"/>
              <a:pPr>
                <a:defRPr/>
              </a:pPr>
              <a:t>2022/5/6</a:t>
            </a:fld>
            <a:endParaRPr lang="zh-CN" altLang="en-US"/>
          </a:p>
        </p:txBody>
      </p:sp>
      <p:sp>
        <p:nvSpPr>
          <p:cNvPr id="10" name="页脚占位符 3">
            <a:extLst/>
          </p:cNvPr>
          <p:cNvSpPr>
            <a:spLocks noGrp="1"/>
          </p:cNvSpPr>
          <p:nvPr>
            <p:ph type="ftr" sz="quarter" idx="11"/>
          </p:nvPr>
        </p:nvSpPr>
        <p:spPr/>
        <p:txBody>
          <a:bodyPr/>
          <a:lstStyle>
            <a:lvl1pPr>
              <a:defRPr/>
            </a:lvl1pPr>
          </a:lstStyle>
          <a:p>
            <a:pPr>
              <a:defRPr/>
            </a:pPr>
            <a:endParaRPr lang="en-US" altLang="zh-CN"/>
          </a:p>
        </p:txBody>
      </p:sp>
      <p:sp>
        <p:nvSpPr>
          <p:cNvPr id="11" name="灯片编号占位符 4">
            <a:extLst/>
          </p:cNvPr>
          <p:cNvSpPr>
            <a:spLocks noGrp="1"/>
          </p:cNvSpPr>
          <p:nvPr>
            <p:ph type="sldNum" sz="quarter" idx="12"/>
          </p:nvPr>
        </p:nvSpPr>
        <p:spPr/>
        <p:txBody>
          <a:bodyPr/>
          <a:lstStyle>
            <a:lvl1pPr>
              <a:defRPr/>
            </a:lvl1pPr>
          </a:lstStyle>
          <a:p>
            <a:pPr>
              <a:defRPr/>
            </a:pPr>
            <a:fld id="{40B32E0E-4A0F-4DFA-9A92-97DD5339E610}" type="slidenum">
              <a:rPr lang="zh-CN" altLang="en-US"/>
              <a:pPr>
                <a:defRPr/>
              </a:pPr>
              <a:t>‹#›</a:t>
            </a:fld>
            <a:endParaRPr lang="zh-CN" altLang="en-US"/>
          </a:p>
        </p:txBody>
      </p:sp>
    </p:spTree>
    <p:extLst>
      <p:ext uri="{BB962C8B-B14F-4D97-AF65-F5344CB8AC3E}">
        <p14:creationId xmlns:p14="http://schemas.microsoft.com/office/powerpoint/2010/main" val="253089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p:cNvPr>
          <p:cNvSpPr>
            <a:spLocks noGrp="1"/>
          </p:cNvSpPr>
          <p:nvPr>
            <p:ph type="dt" sz="half" idx="10"/>
          </p:nvPr>
        </p:nvSpPr>
        <p:spPr/>
        <p:txBody>
          <a:bodyPr/>
          <a:lstStyle>
            <a:lvl1pPr>
              <a:defRPr/>
            </a:lvl1pPr>
          </a:lstStyle>
          <a:p>
            <a:pPr>
              <a:defRPr/>
            </a:pPr>
            <a:fld id="{43D3420B-D0AF-4AB4-90F8-FC4FF80E4987}" type="datetime1">
              <a:rPr lang="zh-CN" altLang="en-US"/>
              <a:pPr>
                <a:defRPr/>
              </a:pPr>
              <a:t>2022/5/6</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E2A4736F-15C1-4CEB-9852-59E4EBD1EF87}" type="slidenum">
              <a:rPr lang="zh-CN" altLang="en-US"/>
              <a:pPr>
                <a:defRPr/>
              </a:pPr>
              <a:t>‹#›</a:t>
            </a:fld>
            <a:endParaRPr lang="zh-CN" altLang="en-US"/>
          </a:p>
        </p:txBody>
      </p:sp>
    </p:spTree>
    <p:extLst>
      <p:ext uri="{BB962C8B-B14F-4D97-AF65-F5344CB8AC3E}">
        <p14:creationId xmlns:p14="http://schemas.microsoft.com/office/powerpoint/2010/main" val="1694261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4630BB5B-145C-419F-8A7D-F1FC09DE92EC}" type="datetime1">
              <a:rPr lang="zh-CN" altLang="en-US"/>
              <a:pPr>
                <a:defRPr/>
              </a:pPr>
              <a:t>2022/5/6</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9987881E-9B02-4893-B5C9-A984691B5AE0}" type="slidenum">
              <a:rPr lang="zh-CN" altLang="en-US"/>
              <a:pPr>
                <a:defRPr/>
              </a:pPr>
              <a:t>‹#›</a:t>
            </a:fld>
            <a:endParaRPr lang="zh-CN" altLang="en-US"/>
          </a:p>
        </p:txBody>
      </p:sp>
    </p:spTree>
    <p:extLst>
      <p:ext uri="{BB962C8B-B14F-4D97-AF65-F5344CB8AC3E}">
        <p14:creationId xmlns:p14="http://schemas.microsoft.com/office/powerpoint/2010/main" val="3594276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6FB6A2B7-AD0A-4780-BBF8-9287ACF66C9C}" type="datetime1">
              <a:rPr lang="zh-CN" altLang="en-US"/>
              <a:pPr>
                <a:defRPr/>
              </a:pPr>
              <a:t>2022/5/6</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3A047927-14BB-4FFE-93DF-9E20ECBE13A7}" type="slidenum">
              <a:rPr lang="zh-CN" altLang="en-US"/>
              <a:pPr>
                <a:defRPr/>
              </a:pPr>
              <a:t>‹#›</a:t>
            </a:fld>
            <a:endParaRPr lang="zh-CN" altLang="en-US"/>
          </a:p>
        </p:txBody>
      </p:sp>
    </p:spTree>
    <p:extLst>
      <p:ext uri="{BB962C8B-B14F-4D97-AF65-F5344CB8AC3E}">
        <p14:creationId xmlns:p14="http://schemas.microsoft.com/office/powerpoint/2010/main" val="1140881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2"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4" name="灯片编号占位符 5">
            <a:extLst/>
          </p:cNvPr>
          <p:cNvSpPr txBox="1">
            <a:spLocks/>
          </p:cNvSpPr>
          <p:nvPr userDrawn="1"/>
        </p:nvSpPr>
        <p:spPr>
          <a:xfrm>
            <a:off x="7010400" y="6492875"/>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B078231B-CF02-46B2-86EB-9D46AE937C94}"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smtClean="0">
              <a:solidFill>
                <a:schemeClr val="bg1"/>
              </a:solidFill>
              <a:latin typeface="Times New Roman" pitchFamily="18" charset="0"/>
              <a:ea typeface="宋体" pitchFamily="2" charset="-122"/>
            </a:endParaRPr>
          </a:p>
        </p:txBody>
      </p:sp>
      <p:sp>
        <p:nvSpPr>
          <p:cNvPr id="5" name="日期占位符 3">
            <a:extLst/>
          </p:cNvPr>
          <p:cNvSpPr>
            <a:spLocks noGrp="1"/>
          </p:cNvSpPr>
          <p:nvPr>
            <p:ph type="dt" sz="half" idx="10"/>
          </p:nvPr>
        </p:nvSpPr>
        <p:spPr/>
        <p:txBody>
          <a:bodyPr/>
          <a:lstStyle>
            <a:lvl1pPr>
              <a:defRPr/>
            </a:lvl1pPr>
          </a:lstStyle>
          <a:p>
            <a:pPr>
              <a:defRPr/>
            </a:pPr>
            <a:fld id="{A4D5BFCF-3408-4F18-9FB0-893381C24863}" type="datetime1">
              <a:rPr lang="zh-CN" altLang="en-US"/>
              <a:pPr>
                <a:defRPr/>
              </a:pPr>
              <a:t>2022/5/6</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648664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DFF74909-3C41-4097-BBAA-8B7D3EAD58CF}" type="datetime1">
              <a:rPr lang="zh-CN" altLang="en-US"/>
              <a:pPr>
                <a:defRPr/>
              </a:pPr>
              <a:t>2022/5/6</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DF5C338C-E8F9-4BC5-BEFF-77D1C3A691E7}" type="slidenum">
              <a:rPr lang="zh-CN" altLang="en-US"/>
              <a:pPr>
                <a:defRPr/>
              </a:pPr>
              <a:t>‹#›</a:t>
            </a:fld>
            <a:endParaRPr lang="zh-CN" altLang="en-US"/>
          </a:p>
        </p:txBody>
      </p:sp>
    </p:spTree>
    <p:extLst>
      <p:ext uri="{BB962C8B-B14F-4D97-AF65-F5344CB8AC3E}">
        <p14:creationId xmlns:p14="http://schemas.microsoft.com/office/powerpoint/2010/main" val="2745997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p:cNvPr>
          <p:cNvSpPr>
            <a:spLocks noGrp="1"/>
          </p:cNvSpPr>
          <p:nvPr>
            <p:ph type="dt" sz="half" idx="10"/>
          </p:nvPr>
        </p:nvSpPr>
        <p:spPr/>
        <p:txBody>
          <a:bodyPr/>
          <a:lstStyle>
            <a:lvl1pPr>
              <a:defRPr/>
            </a:lvl1pPr>
          </a:lstStyle>
          <a:p>
            <a:pPr>
              <a:defRPr/>
            </a:pPr>
            <a:fld id="{A595C567-7838-489D-8409-7066312DEDDB}" type="datetime1">
              <a:rPr lang="zh-CN" altLang="en-US"/>
              <a:pPr>
                <a:defRPr/>
              </a:pPr>
              <a:t>2022/5/6</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DAB13300-D6D1-41CA-A125-F183E322BAA4}" type="slidenum">
              <a:rPr lang="zh-CN" altLang="en-US"/>
              <a:pPr>
                <a:defRPr/>
              </a:pPr>
              <a:t>‹#›</a:t>
            </a:fld>
            <a:endParaRPr lang="zh-CN" altLang="en-US"/>
          </a:p>
        </p:txBody>
      </p:sp>
    </p:spTree>
    <p:extLst>
      <p:ext uri="{BB962C8B-B14F-4D97-AF65-F5344CB8AC3E}">
        <p14:creationId xmlns:p14="http://schemas.microsoft.com/office/powerpoint/2010/main" val="2625636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p:cNvPr>
          <p:cNvSpPr>
            <a:spLocks noGrp="1"/>
          </p:cNvSpPr>
          <p:nvPr>
            <p:ph type="dt" sz="half" idx="10"/>
          </p:nvPr>
        </p:nvSpPr>
        <p:spPr/>
        <p:txBody>
          <a:bodyPr/>
          <a:lstStyle>
            <a:lvl1pPr>
              <a:defRPr/>
            </a:lvl1pPr>
          </a:lstStyle>
          <a:p>
            <a:pPr>
              <a:defRPr/>
            </a:pPr>
            <a:fld id="{A857A0B7-412A-4E80-AE82-1B0A13BD0216}" type="datetime1">
              <a:rPr lang="zh-CN" altLang="en-US"/>
              <a:pPr>
                <a:defRPr/>
              </a:pPr>
              <a:t>2022/5/6</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3EA2CC0A-A4D4-4F43-AC6D-BAE94F0BB94A}" type="slidenum">
              <a:rPr lang="zh-CN" altLang="en-US"/>
              <a:pPr>
                <a:defRPr/>
              </a:pPr>
              <a:t>‹#›</a:t>
            </a:fld>
            <a:endParaRPr lang="zh-CN" altLang="en-US"/>
          </a:p>
        </p:txBody>
      </p:sp>
    </p:spTree>
    <p:extLst>
      <p:ext uri="{BB962C8B-B14F-4D97-AF65-F5344CB8AC3E}">
        <p14:creationId xmlns:p14="http://schemas.microsoft.com/office/powerpoint/2010/main" val="2180299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p:cNvPr>
          <p:cNvSpPr>
            <a:spLocks noGrp="1"/>
          </p:cNvSpPr>
          <p:nvPr>
            <p:ph type="dt" sz="half" idx="10"/>
          </p:nvPr>
        </p:nvSpPr>
        <p:spPr/>
        <p:txBody>
          <a:bodyPr/>
          <a:lstStyle>
            <a:lvl1pPr>
              <a:defRPr/>
            </a:lvl1pPr>
          </a:lstStyle>
          <a:p>
            <a:pPr>
              <a:defRPr/>
            </a:pPr>
            <a:fld id="{8974D219-8AE8-47C3-BA28-FA55640F2FD7}" type="datetime1">
              <a:rPr lang="zh-CN" altLang="en-US"/>
              <a:pPr>
                <a:defRPr/>
              </a:pPr>
              <a:t>2022/5/6</a:t>
            </a:fld>
            <a:endParaRPr lang="zh-CN" altLang="en-US"/>
          </a:p>
        </p:txBody>
      </p:sp>
      <p:sp>
        <p:nvSpPr>
          <p:cNvPr id="8" name="页脚占位符 4">
            <a:extLst/>
          </p:cNvPr>
          <p:cNvSpPr>
            <a:spLocks noGrp="1"/>
          </p:cNvSpPr>
          <p:nvPr>
            <p:ph type="ftr" sz="quarter" idx="11"/>
          </p:nvPr>
        </p:nvSpPr>
        <p:spPr/>
        <p:txBody>
          <a:bodyPr/>
          <a:lstStyle>
            <a:lvl1pPr>
              <a:defRPr/>
            </a:lvl1pPr>
          </a:lstStyle>
          <a:p>
            <a:pPr>
              <a:defRPr/>
            </a:pPr>
            <a:endParaRPr lang="en-US" altLang="zh-CN"/>
          </a:p>
        </p:txBody>
      </p:sp>
      <p:sp>
        <p:nvSpPr>
          <p:cNvPr id="9" name="灯片编号占位符 5">
            <a:extLst/>
          </p:cNvPr>
          <p:cNvSpPr>
            <a:spLocks noGrp="1"/>
          </p:cNvSpPr>
          <p:nvPr>
            <p:ph type="sldNum" sz="quarter" idx="12"/>
          </p:nvPr>
        </p:nvSpPr>
        <p:spPr/>
        <p:txBody>
          <a:bodyPr/>
          <a:lstStyle>
            <a:lvl1pPr>
              <a:defRPr/>
            </a:lvl1pPr>
          </a:lstStyle>
          <a:p>
            <a:pPr>
              <a:defRPr/>
            </a:pPr>
            <a:fld id="{F3117308-9844-486A-AAAA-F4B173CC9A2D}" type="slidenum">
              <a:rPr lang="zh-CN" altLang="en-US"/>
              <a:pPr>
                <a:defRPr/>
              </a:pPr>
              <a:t>‹#›</a:t>
            </a:fld>
            <a:endParaRPr lang="zh-CN" altLang="en-US"/>
          </a:p>
        </p:txBody>
      </p:sp>
    </p:spTree>
    <p:extLst>
      <p:ext uri="{BB962C8B-B14F-4D97-AF65-F5344CB8AC3E}">
        <p14:creationId xmlns:p14="http://schemas.microsoft.com/office/powerpoint/2010/main" val="2061133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p:cNvPr>
          <p:cNvSpPr>
            <a:spLocks noGrp="1"/>
          </p:cNvSpPr>
          <p:nvPr>
            <p:ph type="dt" sz="half" idx="10"/>
          </p:nvPr>
        </p:nvSpPr>
        <p:spPr/>
        <p:txBody>
          <a:bodyPr/>
          <a:lstStyle>
            <a:lvl1pPr>
              <a:defRPr/>
            </a:lvl1pPr>
          </a:lstStyle>
          <a:p>
            <a:pPr>
              <a:defRPr/>
            </a:pPr>
            <a:fld id="{9C3A11B6-5D75-4785-A980-3C3F7FF01FDB}" type="datetime1">
              <a:rPr lang="zh-CN" altLang="en-US"/>
              <a:pPr>
                <a:defRPr/>
              </a:pPr>
              <a:t>2022/5/6</a:t>
            </a:fld>
            <a:endParaRPr lang="zh-CN" altLang="en-US"/>
          </a:p>
        </p:txBody>
      </p:sp>
      <p:sp>
        <p:nvSpPr>
          <p:cNvPr id="4" name="页脚占位符 4">
            <a:extLst/>
          </p:cNvPr>
          <p:cNvSpPr>
            <a:spLocks noGrp="1"/>
          </p:cNvSpPr>
          <p:nvPr>
            <p:ph type="ftr" sz="quarter" idx="11"/>
          </p:nvPr>
        </p:nvSpPr>
        <p:spPr/>
        <p:txBody>
          <a:bodyPr/>
          <a:lstStyle>
            <a:lvl1pPr>
              <a:defRPr/>
            </a:lvl1pPr>
          </a:lstStyle>
          <a:p>
            <a:pPr>
              <a:defRPr/>
            </a:pPr>
            <a:endParaRPr lang="en-US" altLang="zh-CN"/>
          </a:p>
        </p:txBody>
      </p:sp>
      <p:sp>
        <p:nvSpPr>
          <p:cNvPr id="5" name="灯片编号占位符 5">
            <a:extLst/>
          </p:cNvPr>
          <p:cNvSpPr>
            <a:spLocks noGrp="1"/>
          </p:cNvSpPr>
          <p:nvPr>
            <p:ph type="sldNum" sz="quarter" idx="12"/>
          </p:nvPr>
        </p:nvSpPr>
        <p:spPr/>
        <p:txBody>
          <a:bodyPr/>
          <a:lstStyle>
            <a:lvl1pPr>
              <a:defRPr/>
            </a:lvl1pPr>
          </a:lstStyle>
          <a:p>
            <a:pPr>
              <a:defRPr/>
            </a:pPr>
            <a:fld id="{4D6A252F-32F5-4947-A1EC-BB47BBD025FF}" type="slidenum">
              <a:rPr lang="zh-CN" altLang="en-US"/>
              <a:pPr>
                <a:defRPr/>
              </a:pPr>
              <a:t>‹#›</a:t>
            </a:fld>
            <a:endParaRPr lang="zh-CN" altLang="en-US"/>
          </a:p>
        </p:txBody>
      </p:sp>
    </p:spTree>
    <p:extLst>
      <p:ext uri="{BB962C8B-B14F-4D97-AF65-F5344CB8AC3E}">
        <p14:creationId xmlns:p14="http://schemas.microsoft.com/office/powerpoint/2010/main" val="550479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p:cNvPr>
          <p:cNvSpPr>
            <a:spLocks noGrp="1"/>
          </p:cNvSpPr>
          <p:nvPr>
            <p:ph type="dt" sz="half" idx="10"/>
          </p:nvPr>
        </p:nvSpPr>
        <p:spPr/>
        <p:txBody>
          <a:bodyPr/>
          <a:lstStyle>
            <a:lvl1pPr>
              <a:defRPr/>
            </a:lvl1pPr>
          </a:lstStyle>
          <a:p>
            <a:pPr>
              <a:defRPr/>
            </a:pPr>
            <a:fld id="{387E4504-F22F-4CEF-9F66-8F56FAF72378}" type="datetime1">
              <a:rPr lang="zh-CN" altLang="en-US"/>
              <a:pPr>
                <a:defRPr/>
              </a:pPr>
              <a:t>2022/5/6</a:t>
            </a:fld>
            <a:endParaRPr lang="zh-CN" altLang="en-US"/>
          </a:p>
        </p:txBody>
      </p:sp>
      <p:sp>
        <p:nvSpPr>
          <p:cNvPr id="3" name="页脚占位符 4">
            <a:extLst/>
          </p:cNvPr>
          <p:cNvSpPr>
            <a:spLocks noGrp="1"/>
          </p:cNvSpPr>
          <p:nvPr>
            <p:ph type="ftr" sz="quarter" idx="11"/>
          </p:nvPr>
        </p:nvSpPr>
        <p:spPr/>
        <p:txBody>
          <a:bodyPr/>
          <a:lstStyle>
            <a:lvl1pPr>
              <a:defRPr/>
            </a:lvl1pPr>
          </a:lstStyle>
          <a:p>
            <a:pPr>
              <a:defRPr/>
            </a:pPr>
            <a:endParaRPr lang="en-US" altLang="zh-CN"/>
          </a:p>
        </p:txBody>
      </p:sp>
      <p:sp>
        <p:nvSpPr>
          <p:cNvPr id="4" name="灯片编号占位符 5">
            <a:extLst/>
          </p:cNvPr>
          <p:cNvSpPr>
            <a:spLocks noGrp="1"/>
          </p:cNvSpPr>
          <p:nvPr>
            <p:ph type="sldNum" sz="quarter" idx="12"/>
          </p:nvPr>
        </p:nvSpPr>
        <p:spPr/>
        <p:txBody>
          <a:bodyPr/>
          <a:lstStyle>
            <a:lvl1pPr>
              <a:defRPr/>
            </a:lvl1pPr>
          </a:lstStyle>
          <a:p>
            <a:pPr>
              <a:defRPr/>
            </a:pPr>
            <a:fld id="{F8B54EFB-1DA4-4A7B-BF17-8DEF39A36DC4}" type="slidenum">
              <a:rPr lang="zh-CN" altLang="en-US"/>
              <a:pPr>
                <a:defRPr/>
              </a:pPr>
              <a:t>‹#›</a:t>
            </a:fld>
            <a:endParaRPr lang="zh-CN" altLang="en-US"/>
          </a:p>
        </p:txBody>
      </p:sp>
    </p:spTree>
    <p:extLst>
      <p:ext uri="{BB962C8B-B14F-4D97-AF65-F5344CB8AC3E}">
        <p14:creationId xmlns:p14="http://schemas.microsoft.com/office/powerpoint/2010/main" val="2704557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p:cNvPr>
          <p:cNvSpPr>
            <a:spLocks noGrp="1"/>
          </p:cNvSpPr>
          <p:nvPr>
            <p:ph type="dt" sz="half" idx="10"/>
          </p:nvPr>
        </p:nvSpPr>
        <p:spPr/>
        <p:txBody>
          <a:bodyPr/>
          <a:lstStyle>
            <a:lvl1pPr>
              <a:defRPr/>
            </a:lvl1pPr>
          </a:lstStyle>
          <a:p>
            <a:pPr>
              <a:defRPr/>
            </a:pPr>
            <a:fld id="{CCC997C2-48D7-4C4F-9CE6-76B99AEE7154}" type="datetime1">
              <a:rPr lang="zh-CN" altLang="en-US"/>
              <a:pPr>
                <a:defRPr/>
              </a:pPr>
              <a:t>2022/5/6</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04CE282F-16C3-40A0-96BD-78729231EC93}" type="slidenum">
              <a:rPr lang="zh-CN" altLang="en-US"/>
              <a:pPr>
                <a:defRPr/>
              </a:pPr>
              <a:t>‹#›</a:t>
            </a:fld>
            <a:endParaRPr lang="zh-CN" altLang="en-US"/>
          </a:p>
        </p:txBody>
      </p:sp>
    </p:spTree>
    <p:extLst>
      <p:ext uri="{BB962C8B-B14F-4D97-AF65-F5344CB8AC3E}">
        <p14:creationId xmlns:p14="http://schemas.microsoft.com/office/powerpoint/2010/main" val="6559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b="0">
                <a:solidFill>
                  <a:schemeClr val="tx1">
                    <a:tint val="75000"/>
                  </a:schemeClr>
                </a:solidFill>
                <a:latin typeface="+mn-lt"/>
                <a:ea typeface="+mn-ea"/>
                <a:cs typeface="+mn-cs"/>
              </a:defRPr>
            </a:lvl1pPr>
          </a:lstStyle>
          <a:p>
            <a:pPr>
              <a:defRPr/>
            </a:pPr>
            <a:fld id="{492FB4D6-7C32-44E5-8E20-43AC0654A7FC}" type="datetime1">
              <a:rPr lang="zh-CN" altLang="en-US"/>
              <a:pPr>
                <a:defRPr/>
              </a:pPr>
              <a:t>2022/5/6</a:t>
            </a:fld>
            <a:endParaRPr lang="zh-CN" altLang="en-US"/>
          </a:p>
        </p:txBody>
      </p:sp>
      <p:sp>
        <p:nvSpPr>
          <p:cNvPr id="5" name="页脚占位符 4">
            <a:extLst/>
          </p:cNvPr>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b="0">
                <a:solidFill>
                  <a:srgbClr val="898989"/>
                </a:solidFill>
                <a:latin typeface="Calibri" pitchFamily="34" charset="0"/>
                <a:ea typeface="宋体" pitchFamily="2" charset="-122"/>
                <a:cs typeface="+mn-cs"/>
              </a:defRPr>
            </a:lvl1pPr>
          </a:lstStyle>
          <a:p>
            <a:pPr>
              <a:defRPr/>
            </a:pPr>
            <a:endParaRPr lang="en-US" altLang="zh-CN"/>
          </a:p>
        </p:txBody>
      </p:sp>
      <p:sp>
        <p:nvSpPr>
          <p:cNvPr id="6" name="灯片编号占位符 5">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b="0">
                <a:solidFill>
                  <a:srgbClr val="898989"/>
                </a:solidFill>
                <a:latin typeface="Calibri" pitchFamily="34" charset="0"/>
                <a:ea typeface="宋体" pitchFamily="2" charset="-122"/>
              </a:defRPr>
            </a:lvl1pPr>
          </a:lstStyle>
          <a:p>
            <a:pPr>
              <a:defRPr/>
            </a:pPr>
            <a:fld id="{60113325-0AB1-4A35-A860-0D1149D7B844}" type="slidenum">
              <a:rPr lang="zh-CN" altLang="en-US"/>
              <a:pPr>
                <a:defRPr/>
              </a:pPr>
              <a:t>‹#›</a:t>
            </a:fld>
            <a:endParaRPr lang="zh-CN" altLang="en-US"/>
          </a:p>
        </p:txBody>
      </p:sp>
      <p:pic>
        <p:nvPicPr>
          <p:cNvPr id="1031" name="图片 7"/>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灯片编号占位符 5">
            <a:extLst/>
          </p:cNvPr>
          <p:cNvSpPr txBox="1">
            <a:spLocks/>
          </p:cNvSpPr>
          <p:nvPr/>
        </p:nvSpPr>
        <p:spPr bwMode="auto">
          <a:xfrm>
            <a:off x="7019925" y="6553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eaLnBrk="0" fontAlgn="base" hangingPunct="0">
              <a:spcBef>
                <a:spcPct val="0"/>
              </a:spcBef>
              <a:spcAft>
                <a:spcPct val="0"/>
              </a:spcAft>
              <a:defRPr sz="2000" b="1">
                <a:solidFill>
                  <a:schemeClr val="tx1"/>
                </a:solidFill>
                <a:latin typeface="仿宋_GB2312" charset="-122"/>
                <a:ea typeface="仿宋_GB2312" charset="-122"/>
              </a:defRPr>
            </a:lvl9pPr>
          </a:lstStyle>
          <a:p>
            <a:pPr algn="r" eaLnBrk="1" hangingPunct="1">
              <a:defRPr/>
            </a:pPr>
            <a:endParaRPr lang="en-US" altLang="zh-CN" sz="1400">
              <a:solidFill>
                <a:schemeClr val="bg1"/>
              </a:solidFill>
              <a:latin typeface="Times New Roman" pitchFamily="18" charset="0"/>
              <a:ea typeface="宋体" pitchFamily="2" charset="-122"/>
              <a:cs typeface="Times New Roman" pitchFamily="18" charset="0"/>
            </a:endParaRPr>
          </a:p>
        </p:txBody>
      </p:sp>
      <p:sp>
        <p:nvSpPr>
          <p:cNvPr id="1033" name="Rectangle 18">
            <a:extLst/>
          </p:cNvPr>
          <p:cNvSpPr>
            <a:spLocks noChangeArrowheads="1"/>
          </p:cNvSpPr>
          <p:nvPr/>
        </p:nvSpPr>
        <p:spPr bwMode="ltGray">
          <a:xfrm>
            <a:off x="0" y="6524625"/>
            <a:ext cx="9144000" cy="360363"/>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chorCtr="1"/>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r>
              <a:rPr lang="zh-CN" altLang="en-US" sz="2200" b="0">
                <a:solidFill>
                  <a:schemeClr val="bg1"/>
                </a:solidFill>
                <a:latin typeface="Arial" charset="0"/>
                <a:ea typeface="黑体" pitchFamily="49" charset="-122"/>
              </a:rPr>
              <a:t>                                                                     </a:t>
            </a:r>
            <a:endParaRPr lang="zh-CN" altLang="en-US" sz="1800" b="0">
              <a:solidFill>
                <a:schemeClr val="bg1"/>
              </a:solidFill>
              <a:latin typeface="Times New Roman" pitchFamily="18" charset="0"/>
              <a:ea typeface="宋体" pitchFamily="2" charset="-122"/>
            </a:endParaRPr>
          </a:p>
        </p:txBody>
      </p:sp>
      <p:sp>
        <p:nvSpPr>
          <p:cNvPr id="1034" name="Line 27"/>
          <p:cNvSpPr>
            <a:spLocks noChangeShapeType="1"/>
          </p:cNvSpPr>
          <p:nvPr/>
        </p:nvSpPr>
        <p:spPr bwMode="auto">
          <a:xfrm>
            <a:off x="2700338" y="231775"/>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35" name="Group 28"/>
          <p:cNvGrpSpPr>
            <a:grpSpLocks/>
          </p:cNvGrpSpPr>
          <p:nvPr/>
        </p:nvGrpSpPr>
        <p:grpSpPr bwMode="auto">
          <a:xfrm>
            <a:off x="2771775" y="3175"/>
            <a:ext cx="2895600" cy="914400"/>
            <a:chOff x="1200" y="1008"/>
            <a:chExt cx="1824" cy="576"/>
          </a:xfrm>
        </p:grpSpPr>
        <p:sp>
          <p:nvSpPr>
            <p:cNvPr id="1037" name="矩形 38">
              <a:extLst/>
            </p:cNvPr>
            <p:cNvSpPr>
              <a:spLocks noChangeArrowheads="1"/>
            </p:cNvSpPr>
            <p:nvPr/>
          </p:nvSpPr>
          <p:spPr bwMode="auto">
            <a:xfrm>
              <a:off x="1206" y="1008"/>
              <a:ext cx="1818"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zh-CN" altLang="en-US" sz="1800">
                  <a:latin typeface="黑体" pitchFamily="49" charset="-122"/>
                  <a:ea typeface="黑体" pitchFamily="49" charset="-122"/>
                </a:rPr>
                <a:t>    </a:t>
              </a:r>
            </a:p>
            <a:p>
              <a:pPr eaLnBrk="1" hangingPunct="1">
                <a:defRPr/>
              </a:pPr>
              <a:r>
                <a:rPr lang="zh-CN" altLang="en-US" sz="1800">
                  <a:latin typeface="黑体" pitchFamily="49" charset="-122"/>
                  <a:ea typeface="黑体" pitchFamily="49" charset="-122"/>
                </a:rPr>
                <a:t>    空间科学与技术学院</a:t>
              </a:r>
            </a:p>
            <a:p>
              <a:pPr eaLnBrk="1" hangingPunct="1">
                <a:defRPr/>
              </a:pPr>
              <a:r>
                <a:rPr lang="en-US" altLang="zh-CN" sz="900">
                  <a:latin typeface="Times New Roman" pitchFamily="18" charset="0"/>
                  <a:ea typeface="黑体" pitchFamily="49" charset="-122"/>
                </a:rPr>
                <a:t>               School of Aerospace Science and Technology</a:t>
              </a:r>
            </a:p>
            <a:p>
              <a:pPr eaLnBrk="1" hangingPunct="1">
                <a:defRPr/>
              </a:pPr>
              <a:endParaRPr lang="en-US" altLang="zh-CN" sz="900">
                <a:latin typeface="Times New Roman" pitchFamily="18" charset="0"/>
                <a:ea typeface="黑体" pitchFamily="49" charset="-122"/>
              </a:endParaRPr>
            </a:p>
          </p:txBody>
        </p:sp>
        <p:pic>
          <p:nvPicPr>
            <p:cNvPr id="1038" name="Picture 30" descr="徽标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00" y="1133"/>
              <a:ext cx="311"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灯片编号占位符 5">
            <a:extLst/>
          </p:cNvPr>
          <p:cNvSpPr txBox="1">
            <a:spLocks/>
          </p:cNvSpPr>
          <p:nvPr/>
        </p:nvSpPr>
        <p:spPr>
          <a:xfrm>
            <a:off x="7010400" y="6519863"/>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53159542-40B9-47CF-9A18-DF6F13051553}"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smtClean="0">
              <a:solidFill>
                <a:schemeClr val="bg1"/>
              </a:solidFill>
              <a:latin typeface="Times New Roman" pitchFamily="18"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4289" r:id="rId1"/>
    <p:sldLayoutId id="2147484290" r:id="rId2"/>
    <p:sldLayoutId id="2147484279" r:id="rId3"/>
    <p:sldLayoutId id="2147484280" r:id="rId4"/>
    <p:sldLayoutId id="2147484281" r:id="rId5"/>
    <p:sldLayoutId id="2147484282" r:id="rId6"/>
    <p:sldLayoutId id="2147484283" r:id="rId7"/>
    <p:sldLayoutId id="2147484284" r:id="rId8"/>
    <p:sldLayoutId id="2147484285" r:id="rId9"/>
    <p:sldLayoutId id="2147484286" r:id="rId10"/>
    <p:sldLayoutId id="2147484287" r:id="rId11"/>
    <p:sldLayoutId id="2147484288"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3.jpe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12.jpeg"/><Relationship Id="rId5" Type="http://schemas.openxmlformats.org/officeDocument/2006/relationships/image" Target="../media/image11.gif"/><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wav"/><Relationship Id="rId7" Type="http://schemas.openxmlformats.org/officeDocument/2006/relationships/image" Target="../media/image18.png"/><Relationship Id="rId2" Type="http://schemas.microsoft.com/office/2007/relationships/media" Target="../media/media2.wav"/><Relationship Id="rId1" Type="http://schemas.openxmlformats.org/officeDocument/2006/relationships/tags" Target="../tags/tag11.xml"/><Relationship Id="rId6" Type="http://schemas.openxmlformats.org/officeDocument/2006/relationships/image" Target="../media/image17.png"/><Relationship Id="rId5" Type="http://schemas.openxmlformats.org/officeDocument/2006/relationships/notesSlide" Target="../notesSlides/notesSlide11.xml"/><Relationship Id="rId4"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jpe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4.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5.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26.jpe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9.jpe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3.xml"/><Relationship Id="rId7" Type="http://schemas.openxmlformats.org/officeDocument/2006/relationships/image" Target="../media/image32.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4.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3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36.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jpeg"/><Relationship Id="rId4" Type="http://schemas.openxmlformats.org/officeDocument/2006/relationships/image" Target="../media/image43.jpeg"/></Relationships>
</file>

<file path=ppt/slides/_rels/slide27.xml.rels><?xml version="1.0" encoding="UTF-8" standalone="yes"?>
<Relationships xmlns="http://schemas.openxmlformats.org/package/2006/relationships"><Relationship Id="rId3" Type="http://schemas.openxmlformats.org/officeDocument/2006/relationships/hyperlink" Target="http://mdedu.bbi.edu.cn/NCourse/circuit-measure/THTM/L00.HTM" TargetMode="External"/><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253231" y="1324000"/>
            <a:ext cx="8065269" cy="2372394"/>
          </a:xfrm>
        </p:spPr>
        <p:txBody>
          <a:bodyPr/>
          <a:lstStyle/>
          <a:p>
            <a:pPr algn="ctr">
              <a:defRPr/>
            </a:pPr>
            <a:r>
              <a:rPr lang="zh-CN" altLang="en-US" sz="6000" dirty="0" smtClean="0">
                <a:solidFill>
                  <a:srgbClr val="0000FF"/>
                </a:solidFill>
                <a:latin typeface="黑体" pitchFamily="49" charset="-122"/>
                <a:ea typeface="黑体" pitchFamily="49" charset="-122"/>
              </a:rPr>
              <a:t>航天电子系统设计</a:t>
            </a:r>
            <a:r>
              <a:rPr lang="en-US" altLang="zh-CN" sz="6000" dirty="0" smtClean="0">
                <a:solidFill>
                  <a:srgbClr val="0000FF"/>
                </a:solidFill>
                <a:latin typeface="黑体" pitchFamily="49" charset="-122"/>
                <a:ea typeface="黑体" pitchFamily="49" charset="-122"/>
              </a:rPr>
              <a:t/>
            </a:r>
            <a:br>
              <a:rPr lang="en-US" altLang="zh-CN" sz="6000" dirty="0" smtClean="0">
                <a:solidFill>
                  <a:srgbClr val="0000FF"/>
                </a:solidFill>
                <a:latin typeface="黑体" pitchFamily="49" charset="-122"/>
                <a:ea typeface="黑体" pitchFamily="49" charset="-122"/>
              </a:rPr>
            </a:br>
            <a:r>
              <a:rPr lang="en-US" altLang="zh-CN" sz="6000" dirty="0" smtClean="0">
                <a:solidFill>
                  <a:srgbClr val="0000FF"/>
                </a:solidFill>
                <a:latin typeface="黑体" pitchFamily="49" charset="-122"/>
                <a:ea typeface="黑体" pitchFamily="49" charset="-122"/>
              </a:rPr>
              <a:t>            </a:t>
            </a:r>
            <a:r>
              <a:rPr lang="en-US" altLang="zh-CN" sz="2800" dirty="0" smtClean="0">
                <a:solidFill>
                  <a:srgbClr val="0000FF"/>
                </a:solidFill>
                <a:latin typeface="黑体" pitchFamily="49" charset="-122"/>
                <a:ea typeface="黑体" pitchFamily="49" charset="-122"/>
              </a:rPr>
              <a:t>----</a:t>
            </a:r>
            <a:r>
              <a:rPr lang="zh-CN" altLang="en-US" sz="2800" dirty="0" smtClean="0">
                <a:solidFill>
                  <a:srgbClr val="0000FF"/>
                </a:solidFill>
                <a:latin typeface="黑体" pitchFamily="49" charset="-122"/>
                <a:ea typeface="黑体" pitchFamily="49" charset="-122"/>
              </a:rPr>
              <a:t>基本防护法</a:t>
            </a:r>
            <a:endParaRPr lang="zh-CN" altLang="en-US" sz="2800" dirty="0">
              <a:solidFill>
                <a:srgbClr val="0000FF"/>
              </a:solidFill>
              <a:latin typeface="黑体" pitchFamily="49" charset="-122"/>
              <a:ea typeface="黑体" pitchFamily="49" charset="-122"/>
            </a:endParaRPr>
          </a:p>
        </p:txBody>
      </p:sp>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1</a:t>
            </a:fld>
            <a:endParaRPr lang="zh-CN" altLang="en-US" sz="1200" b="0" smtClean="0">
              <a:solidFill>
                <a:srgbClr val="898989"/>
              </a:solidFill>
              <a:latin typeface="Calibri" pitchFamily="34" charset="0"/>
              <a:ea typeface="宋体" charset="-122"/>
            </a:endParaRPr>
          </a:p>
        </p:txBody>
      </p:sp>
      <p:cxnSp>
        <p:nvCxnSpPr>
          <p:cNvPr id="6" name="直接连接符 5"/>
          <p:cNvCxnSpPr/>
          <p:nvPr/>
        </p:nvCxnSpPr>
        <p:spPr>
          <a:xfrm>
            <a:off x="460375" y="3859460"/>
            <a:ext cx="5286375" cy="1588"/>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960813" y="3858319"/>
            <a:ext cx="4572000" cy="1588"/>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
        <p:nvSpPr>
          <p:cNvPr id="8" name="标题 1">
            <a:extLst/>
          </p:cNvPr>
          <p:cNvSpPr txBox="1">
            <a:spLocks/>
          </p:cNvSpPr>
          <p:nvPr/>
        </p:nvSpPr>
        <p:spPr bwMode="auto">
          <a:xfrm>
            <a:off x="2411760" y="4548469"/>
            <a:ext cx="4601112" cy="74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kern="1200" cap="all">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gn="ctr">
              <a:defRPr/>
            </a:pPr>
            <a:r>
              <a:rPr lang="zh-CN" altLang="en-US" sz="3600" dirty="0" smtClean="0">
                <a:latin typeface="黑体" pitchFamily="49" charset="-122"/>
                <a:ea typeface="黑体" pitchFamily="49" charset="-122"/>
              </a:rPr>
              <a:t>空间科学与技术学院</a:t>
            </a:r>
            <a:endParaRPr lang="zh-CN" altLang="en-US" sz="1400" dirty="0">
              <a:latin typeface="黑体" pitchFamily="49" charset="-122"/>
              <a:ea typeface="黑体"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smtClean="0">
                <a:solidFill>
                  <a:schemeClr val="bg1"/>
                </a:solidFill>
                <a:latin typeface="黑体" panose="02010609060101010101" pitchFamily="49" charset="-122"/>
                <a:ea typeface="黑体" panose="02010609060101010101" pitchFamily="49" charset="-122"/>
              </a:rPr>
              <a:t>航天电子系统设计</a:t>
            </a:r>
            <a:endParaRPr lang="zh-CN" altLang="en-US" sz="2800" dirty="0">
              <a:solidFill>
                <a:schemeClr val="bg1"/>
              </a:solidFill>
            </a:endParaRPr>
          </a:p>
        </p:txBody>
      </p:sp>
      <p:sp>
        <p:nvSpPr>
          <p:cNvPr id="29" name="矩形 28"/>
          <p:cNvSpPr/>
          <p:nvPr/>
        </p:nvSpPr>
        <p:spPr>
          <a:xfrm>
            <a:off x="93327" y="912933"/>
            <a:ext cx="2390442" cy="572464"/>
          </a:xfrm>
          <a:prstGeom prst="rect">
            <a:avLst/>
          </a:prstGeom>
          <a:solidFill>
            <a:srgbClr val="7030A0"/>
          </a:solidFill>
        </p:spPr>
        <p:txBody>
          <a:bodyPr wrap="square">
            <a:spAutoFit/>
          </a:bodyPr>
          <a:lstStyle/>
          <a:p>
            <a:pPr marL="0" lvl="1" algn="just" eaLnBrk="1" hangingPunct="1">
              <a:lnSpc>
                <a:spcPct val="130000"/>
              </a:lnSpc>
              <a:buClr>
                <a:schemeClr val="hlink"/>
              </a:buClr>
              <a:buSzPct val="55000"/>
            </a:pPr>
            <a:r>
              <a:rPr kumimoji="1" lang="zh-CN" altLang="en-US" sz="2400" dirty="0" smtClean="0">
                <a:solidFill>
                  <a:schemeClr val="bg1"/>
                </a:solidFill>
                <a:latin typeface="微软雅黑" panose="020B0503020204020204" pitchFamily="34" charset="-122"/>
                <a:ea typeface="微软雅黑" panose="020B0503020204020204" pitchFamily="34" charset="-122"/>
              </a:rPr>
              <a:t>种类</a:t>
            </a:r>
            <a:r>
              <a:rPr kumimoji="1" lang="en-US" altLang="zh-CN" sz="2400" dirty="0" smtClean="0">
                <a:solidFill>
                  <a:schemeClr val="bg1"/>
                </a:solidFill>
                <a:latin typeface="微软雅黑" panose="020B0503020204020204" pitchFamily="34" charset="-122"/>
                <a:ea typeface="微软雅黑" panose="020B0503020204020204" pitchFamily="34" charset="-122"/>
              </a:rPr>
              <a:t>—</a:t>
            </a:r>
            <a:r>
              <a:rPr kumimoji="1" lang="zh-CN" altLang="en-US" sz="2400" dirty="0" smtClean="0">
                <a:solidFill>
                  <a:schemeClr val="bg1"/>
                </a:solidFill>
                <a:latin typeface="微软雅黑" panose="020B0503020204020204" pitchFamily="34" charset="-122"/>
                <a:ea typeface="微软雅黑" panose="020B0503020204020204" pitchFamily="34" charset="-122"/>
              </a:rPr>
              <a:t>系统接地</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bwMode="auto">
          <a:xfrm>
            <a:off x="-167074" y="1666195"/>
            <a:ext cx="9046100" cy="2159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110000"/>
              </a:lnSpc>
            </a:pPr>
            <a:r>
              <a:rPr lang="zh-CN" altLang="en-US" sz="1800" b="1" dirty="0" smtClean="0">
                <a:solidFill>
                  <a:srgbClr val="D60093"/>
                </a:solidFill>
                <a:latin typeface="微软雅黑" panose="020B0503020204020204" pitchFamily="34" charset="-122"/>
                <a:ea typeface="微软雅黑" panose="020B0503020204020204" pitchFamily="34" charset="-122"/>
              </a:rPr>
              <a:t>系统接地</a:t>
            </a:r>
          </a:p>
          <a:p>
            <a:pPr lvl="1" eaLnBrk="1" hangingPunct="1">
              <a:lnSpc>
                <a:spcPct val="110000"/>
              </a:lnSpc>
            </a:pPr>
            <a:r>
              <a:rPr lang="zh-CN" altLang="en-US" sz="1800" b="1" dirty="0" smtClean="0">
                <a:solidFill>
                  <a:srgbClr val="0000FF"/>
                </a:solidFill>
                <a:latin typeface="微软雅黑" panose="020B0503020204020204" pitchFamily="34" charset="-122"/>
                <a:ea typeface="微软雅黑" panose="020B0503020204020204" pitchFamily="34" charset="-122"/>
              </a:rPr>
              <a:t>大地</a:t>
            </a:r>
            <a:r>
              <a:rPr lang="zh-CN" altLang="en-US" sz="1800" b="0" dirty="0" smtClean="0">
                <a:solidFill>
                  <a:srgbClr val="0000FF"/>
                </a:solidFill>
                <a:latin typeface="微软雅黑" panose="020B0503020204020204" pitchFamily="34" charset="-122"/>
                <a:ea typeface="微软雅黑" panose="020B0503020204020204" pitchFamily="34" charset="-122"/>
              </a:rPr>
              <a:t>：地球，最大的良导体，可</a:t>
            </a:r>
            <a:r>
              <a:rPr lang="zh-CN" altLang="en-US" sz="1800" b="0" dirty="0" smtClean="0">
                <a:solidFill>
                  <a:srgbClr val="FF0000"/>
                </a:solidFill>
                <a:latin typeface="微软雅黑" panose="020B0503020204020204" pitchFamily="34" charset="-122"/>
                <a:ea typeface="微软雅黑" panose="020B0503020204020204" pitchFamily="34" charset="-122"/>
              </a:rPr>
              <a:t>有效地吸收和发散电流</a:t>
            </a:r>
            <a:r>
              <a:rPr lang="zh-CN" altLang="en-US" sz="1800" b="0" dirty="0" smtClean="0">
                <a:solidFill>
                  <a:srgbClr val="0000FF"/>
                </a:solidFill>
                <a:latin typeface="微软雅黑" panose="020B0503020204020204" pitchFamily="34" charset="-122"/>
                <a:ea typeface="微软雅黑" panose="020B0503020204020204" pitchFamily="34" charset="-122"/>
              </a:rPr>
              <a:t>。采用交流供电的地面固定设备的</a:t>
            </a:r>
            <a:r>
              <a:rPr lang="zh-CN" altLang="en-US" sz="1800" b="0" dirty="0" smtClean="0">
                <a:solidFill>
                  <a:srgbClr val="FF0000"/>
                </a:solidFill>
                <a:latin typeface="微软雅黑" panose="020B0503020204020204" pitchFamily="34" charset="-122"/>
                <a:ea typeface="微软雅黑" panose="020B0503020204020204" pitchFamily="34" charset="-122"/>
              </a:rPr>
              <a:t>各种“地”通常最终都将接入大地</a:t>
            </a:r>
            <a:r>
              <a:rPr lang="zh-CN" altLang="en-US" sz="1800" b="0" dirty="0" smtClean="0">
                <a:solidFill>
                  <a:srgbClr val="0000FF"/>
                </a:solidFill>
                <a:latin typeface="微软雅黑" panose="020B0503020204020204" pitchFamily="34" charset="-122"/>
                <a:ea typeface="微软雅黑" panose="020B0503020204020204" pitchFamily="34" charset="-122"/>
              </a:rPr>
              <a:t>，</a:t>
            </a:r>
            <a:r>
              <a:rPr lang="zh-CN" altLang="en-US" sz="1800" b="0" dirty="0" smtClean="0">
                <a:solidFill>
                  <a:srgbClr val="FF0000"/>
                </a:solidFill>
                <a:latin typeface="微软雅黑" panose="020B0503020204020204" pitchFamily="34" charset="-122"/>
                <a:ea typeface="微软雅黑" panose="020B0503020204020204" pitchFamily="34" charset="-122"/>
              </a:rPr>
              <a:t>”浮地“设备</a:t>
            </a:r>
            <a:r>
              <a:rPr lang="zh-CN" altLang="en-US" sz="1800" b="0" dirty="0" smtClean="0">
                <a:solidFill>
                  <a:srgbClr val="0000FF"/>
                </a:solidFill>
                <a:latin typeface="微软雅黑" panose="020B0503020204020204" pitchFamily="34" charset="-122"/>
                <a:ea typeface="微软雅黑" panose="020B0503020204020204" pitchFamily="34" charset="-122"/>
              </a:rPr>
              <a:t>以设备的</a:t>
            </a:r>
            <a:r>
              <a:rPr lang="zh-CN" altLang="en-US" sz="1800" b="0" dirty="0" smtClean="0">
                <a:solidFill>
                  <a:srgbClr val="FF0000"/>
                </a:solidFill>
                <a:latin typeface="微软雅黑" panose="020B0503020204020204" pitchFamily="34" charset="-122"/>
                <a:ea typeface="微软雅黑" panose="020B0503020204020204" pitchFamily="34" charset="-122"/>
              </a:rPr>
              <a:t>导电外壳或者大面积的金属板等作为”大地</a:t>
            </a:r>
            <a:r>
              <a:rPr lang="zh-CN" altLang="en-US" sz="1800" b="0" dirty="0" smtClean="0">
                <a:solidFill>
                  <a:srgbClr val="0000FF"/>
                </a:solidFill>
                <a:latin typeface="微软雅黑" panose="020B0503020204020204" pitchFamily="34" charset="-122"/>
                <a:ea typeface="微软雅黑" panose="020B0503020204020204" pitchFamily="34" charset="-122"/>
              </a:rPr>
              <a:t>“</a:t>
            </a:r>
          </a:p>
          <a:p>
            <a:pPr lvl="1" eaLnBrk="1" hangingPunct="1">
              <a:lnSpc>
                <a:spcPct val="110000"/>
              </a:lnSpc>
            </a:pPr>
            <a:r>
              <a:rPr lang="zh-CN" altLang="en-US" sz="1800" b="1" dirty="0" smtClean="0">
                <a:solidFill>
                  <a:srgbClr val="0000FF"/>
                </a:solidFill>
                <a:latin typeface="微软雅黑" panose="020B0503020204020204" pitchFamily="34" charset="-122"/>
                <a:ea typeface="微软雅黑" panose="020B0503020204020204" pitchFamily="34" charset="-122"/>
              </a:rPr>
              <a:t>系统地</a:t>
            </a:r>
            <a:r>
              <a:rPr lang="zh-CN" altLang="en-US" sz="1800" b="0" dirty="0" smtClean="0">
                <a:solidFill>
                  <a:srgbClr val="0000FF"/>
                </a:solidFill>
                <a:latin typeface="微软雅黑" panose="020B0503020204020204" pitchFamily="34" charset="-122"/>
                <a:ea typeface="微软雅黑" panose="020B0503020204020204" pitchFamily="34" charset="-122"/>
              </a:rPr>
              <a:t>：整个系统的</a:t>
            </a:r>
            <a:r>
              <a:rPr lang="zh-CN" altLang="en-US" sz="1800" b="0" dirty="0" smtClean="0">
                <a:solidFill>
                  <a:srgbClr val="FF0000"/>
                </a:solidFill>
                <a:latin typeface="微软雅黑" panose="020B0503020204020204" pitchFamily="34" charset="-122"/>
                <a:ea typeface="微软雅黑" panose="020B0503020204020204" pitchFamily="34" charset="-122"/>
              </a:rPr>
              <a:t>统一接地点</a:t>
            </a:r>
            <a:r>
              <a:rPr lang="zh-CN" altLang="en-US" sz="1800" b="0" dirty="0" smtClean="0">
                <a:solidFill>
                  <a:srgbClr val="0000FF"/>
                </a:solidFill>
                <a:latin typeface="微软雅黑" panose="020B0503020204020204" pitchFamily="34" charset="-122"/>
                <a:ea typeface="微软雅黑" panose="020B0503020204020204" pitchFamily="34" charset="-122"/>
              </a:rPr>
              <a:t>，比如飞行器汇流条</a:t>
            </a:r>
          </a:p>
          <a:p>
            <a:pPr lvl="1" eaLnBrk="1" hangingPunct="1">
              <a:lnSpc>
                <a:spcPct val="110000"/>
              </a:lnSpc>
            </a:pPr>
            <a:r>
              <a:rPr lang="zh-CN" altLang="en-US" sz="1800" b="1" dirty="0" smtClean="0">
                <a:solidFill>
                  <a:srgbClr val="0000FF"/>
                </a:solidFill>
                <a:latin typeface="微软雅黑" panose="020B0503020204020204" pitchFamily="34" charset="-122"/>
                <a:ea typeface="微软雅黑" panose="020B0503020204020204" pitchFamily="34" charset="-122"/>
              </a:rPr>
              <a:t>电源地</a:t>
            </a:r>
            <a:r>
              <a:rPr lang="zh-CN" altLang="en-US" sz="1800" b="0" dirty="0" smtClean="0">
                <a:solidFill>
                  <a:srgbClr val="0000FF"/>
                </a:solidFill>
                <a:latin typeface="微软雅黑" panose="020B0503020204020204" pitchFamily="34" charset="-122"/>
                <a:ea typeface="微软雅黑" panose="020B0503020204020204" pitchFamily="34" charset="-122"/>
              </a:rPr>
              <a:t>：电源电压的</a:t>
            </a:r>
            <a:r>
              <a:rPr lang="zh-CN" altLang="en-US" sz="1800" b="0" dirty="0" smtClean="0">
                <a:solidFill>
                  <a:srgbClr val="FF0000"/>
                </a:solidFill>
                <a:latin typeface="微软雅黑" panose="020B0503020204020204" pitchFamily="34" charset="-122"/>
                <a:ea typeface="微软雅黑" panose="020B0503020204020204" pitchFamily="34" charset="-122"/>
              </a:rPr>
              <a:t>参考电位点</a:t>
            </a:r>
            <a:r>
              <a:rPr lang="zh-CN" altLang="en-US" sz="1800" b="0" dirty="0" smtClean="0">
                <a:solidFill>
                  <a:srgbClr val="0000FF"/>
                </a:solidFill>
                <a:latin typeface="微软雅黑" panose="020B0503020204020204" pitchFamily="34" charset="-122"/>
                <a:ea typeface="微软雅黑" panose="020B0503020204020204" pitchFamily="34" charset="-122"/>
              </a:rPr>
              <a:t>，同时也是电</a:t>
            </a:r>
            <a:r>
              <a:rPr lang="zh-CN" altLang="en-US" sz="1800" b="0" dirty="0" smtClean="0">
                <a:solidFill>
                  <a:srgbClr val="FF0000"/>
                </a:solidFill>
                <a:latin typeface="微软雅黑" panose="020B0503020204020204" pitchFamily="34" charset="-122"/>
                <a:ea typeface="微软雅黑" panose="020B0503020204020204" pitchFamily="34" charset="-122"/>
              </a:rPr>
              <a:t>源</a:t>
            </a:r>
            <a:r>
              <a:rPr lang="zh-CN" altLang="en-US" sz="1800" b="0" dirty="0" smtClean="0">
                <a:solidFill>
                  <a:srgbClr val="0000FF"/>
                </a:solidFill>
                <a:latin typeface="微软雅黑" panose="020B0503020204020204" pitchFamily="34" charset="-122"/>
                <a:ea typeface="微软雅黑" panose="020B0503020204020204" pitchFamily="34" charset="-122"/>
              </a:rPr>
              <a:t>电流的</a:t>
            </a:r>
            <a:r>
              <a:rPr lang="zh-CN" altLang="en-US" sz="1800" b="0" dirty="0" smtClean="0">
                <a:solidFill>
                  <a:srgbClr val="FF0000"/>
                </a:solidFill>
                <a:latin typeface="微软雅黑" panose="020B0503020204020204" pitchFamily="34" charset="-122"/>
                <a:ea typeface="微软雅黑" panose="020B0503020204020204" pitchFamily="34" charset="-122"/>
              </a:rPr>
              <a:t>回馈通路</a:t>
            </a:r>
            <a:r>
              <a:rPr lang="zh-CN" altLang="en-US" sz="1800" b="0" dirty="0" smtClean="0">
                <a:solidFill>
                  <a:srgbClr val="0000FF"/>
                </a:solidFill>
                <a:latin typeface="微软雅黑" panose="020B0503020204020204" pitchFamily="34" charset="-122"/>
                <a:ea typeface="微软雅黑" panose="020B0503020204020204" pitchFamily="34" charset="-122"/>
              </a:rPr>
              <a:t>，根据电源的不同，又可分为直流地和交流地</a:t>
            </a:r>
          </a:p>
          <a:p>
            <a:pPr lvl="1" eaLnBrk="1" hangingPunct="1">
              <a:lnSpc>
                <a:spcPct val="110000"/>
              </a:lnSpc>
            </a:pPr>
            <a:r>
              <a:rPr lang="zh-CN" altLang="en-US" sz="1800" b="1" dirty="0" smtClean="0">
                <a:solidFill>
                  <a:srgbClr val="0000FF"/>
                </a:solidFill>
                <a:latin typeface="微软雅黑" panose="020B0503020204020204" pitchFamily="34" charset="-122"/>
                <a:ea typeface="微软雅黑" panose="020B0503020204020204" pitchFamily="34" charset="-122"/>
              </a:rPr>
              <a:t>机壳地</a:t>
            </a:r>
            <a:r>
              <a:rPr lang="zh-CN" altLang="en-US" sz="1800" b="0" dirty="0" smtClean="0">
                <a:solidFill>
                  <a:srgbClr val="0000FF"/>
                </a:solidFill>
                <a:latin typeface="微软雅黑" panose="020B0503020204020204" pitchFamily="34" charset="-122"/>
                <a:ea typeface="微软雅黑" panose="020B0503020204020204" pitchFamily="34" charset="-122"/>
              </a:rPr>
              <a:t>：连接设备的金属机壳，亦可作为</a:t>
            </a:r>
            <a:r>
              <a:rPr lang="zh-CN" altLang="en-US" sz="1800" b="0" dirty="0" smtClean="0">
                <a:solidFill>
                  <a:srgbClr val="FF0000"/>
                </a:solidFill>
                <a:latin typeface="微软雅黑" panose="020B0503020204020204" pitchFamily="34" charset="-122"/>
                <a:ea typeface="微软雅黑" panose="020B0503020204020204" pitchFamily="34" charset="-122"/>
              </a:rPr>
              <a:t>屏蔽地或保护地</a:t>
            </a:r>
          </a:p>
        </p:txBody>
      </p:sp>
      <p:pic>
        <p:nvPicPr>
          <p:cNvPr id="20482" name="Picture 2" descr="https://gimg2.baidu.com/image_search/src=http%3A%2F%2Fgss0.baidu.com%2F-4o3dSag_xI4khGko9WTAnF6hhy%2Fzhidao%2Fpic%2Fitem%2Ff7246b600c3387447fe5b0b95d0fd9f9d62aa0d7.jpg&amp;refer=http%3A%2F%2Fgss0.baidu.com&amp;app=2002&amp;size=f9999,10000&amp;q=a80&amp;n=0&amp;g=0n&amp;fmt=auto?sec=1650760299&amp;t=2b680cfa2b8989836a07685e1c6ca9d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36" y="4725144"/>
            <a:ext cx="1440160" cy="1051508"/>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s://gimg2.baidu.com/image_search/src=http%3A%2F%2Fimg.xjishu.com%2Fimg%2Fzl%2F2019%2F11%2F12%2F1701910508.gif&amp;refer=http%3A%2F%2Fimg.xjishu.com&amp;app=2002&amp;size=f9999,10000&amp;q=a80&amp;n=0&amp;g=0n&amp;fmt=auto?sec=1650760409&amp;t=7ab7251e1656eedf194e31fdef5c909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7125" y="4660542"/>
            <a:ext cx="1747935" cy="108372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95536" y="5825826"/>
            <a:ext cx="1080120" cy="329321"/>
          </a:xfrm>
          <a:prstGeom prst="rect">
            <a:avLst/>
          </a:prstGeom>
        </p:spPr>
        <p:txBody>
          <a:bodyPr wrap="square">
            <a:spAutoFit/>
          </a:bodyPr>
          <a:lstStyle/>
          <a:p>
            <a:pPr lvl="1" eaLnBrk="1" hangingPunct="1">
              <a:lnSpc>
                <a:spcPct val="110000"/>
              </a:lnSpc>
            </a:pPr>
            <a:r>
              <a:rPr lang="zh-CN" altLang="en-US" sz="1400" b="0" dirty="0" smtClean="0">
                <a:solidFill>
                  <a:srgbClr val="0000FF"/>
                </a:solidFill>
                <a:latin typeface="微软雅黑" panose="020B0503020204020204" pitchFamily="34" charset="-122"/>
                <a:ea typeface="微软雅黑" panose="020B0503020204020204" pitchFamily="34" charset="-122"/>
              </a:rPr>
              <a:t>大地</a:t>
            </a:r>
            <a:endParaRPr lang="zh-CN" altLang="en-US" sz="1400" b="0" dirty="0">
              <a:solidFill>
                <a:srgbClr val="0000FF"/>
              </a:solidFill>
              <a:latin typeface="微软雅黑" panose="020B0503020204020204" pitchFamily="34" charset="-122"/>
              <a:ea typeface="微软雅黑" panose="020B0503020204020204" pitchFamily="34" charset="-122"/>
            </a:endParaRPr>
          </a:p>
        </p:txBody>
      </p:sp>
      <p:sp>
        <p:nvSpPr>
          <p:cNvPr id="11" name="矩形 10"/>
          <p:cNvSpPr/>
          <p:nvPr/>
        </p:nvSpPr>
        <p:spPr>
          <a:xfrm>
            <a:off x="4202769" y="5825826"/>
            <a:ext cx="1908212" cy="329321"/>
          </a:xfrm>
          <a:prstGeom prst="rect">
            <a:avLst/>
          </a:prstGeom>
        </p:spPr>
        <p:txBody>
          <a:bodyPr wrap="square">
            <a:spAutoFit/>
          </a:bodyPr>
          <a:lstStyle/>
          <a:p>
            <a:pPr lvl="1" eaLnBrk="1" hangingPunct="1">
              <a:lnSpc>
                <a:spcPct val="110000"/>
              </a:lnSpc>
            </a:pPr>
            <a:r>
              <a:rPr lang="zh-CN" altLang="en-US" sz="1400" b="0" dirty="0" smtClean="0">
                <a:solidFill>
                  <a:srgbClr val="0000FF"/>
                </a:solidFill>
                <a:latin typeface="微软雅黑" panose="020B0503020204020204" pitchFamily="34" charset="-122"/>
                <a:ea typeface="微软雅黑" panose="020B0503020204020204" pitchFamily="34" charset="-122"/>
              </a:rPr>
              <a:t>航空器汇流条</a:t>
            </a:r>
            <a:endParaRPr lang="zh-CN" altLang="en-US" sz="1400" b="0" dirty="0">
              <a:solidFill>
                <a:srgbClr val="0000FF"/>
              </a:solidFill>
              <a:latin typeface="微软雅黑" panose="020B0503020204020204" pitchFamily="34" charset="-122"/>
              <a:ea typeface="微软雅黑" panose="020B0503020204020204" pitchFamily="34" charset="-122"/>
            </a:endParaRPr>
          </a:p>
        </p:txBody>
      </p:sp>
      <p:pic>
        <p:nvPicPr>
          <p:cNvPr id="20486" name="Picture 6" descr="https://gimg2.baidu.com/image_search/src=http%3A%2F%2Fbkimg.cdn.bcebos.com%2Fpic%2Fe824b899a9014c088c142fec007b02087bf4f448&amp;refer=http%3A%2F%2Fbkimg.cdn.bcebos.com&amp;app=2002&amp;size=f9999,10000&amp;q=a80&amp;n=0&amp;g=0n&amp;fmt=auto?sec=1650761006&amp;t=f99105c7a9f912a26d5a1479cbb3129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3728" y="4725144"/>
            <a:ext cx="1752514" cy="1051508"/>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2132534" y="5832401"/>
            <a:ext cx="1647378" cy="329321"/>
          </a:xfrm>
          <a:prstGeom prst="rect">
            <a:avLst/>
          </a:prstGeom>
        </p:spPr>
        <p:txBody>
          <a:bodyPr wrap="square">
            <a:spAutoFit/>
          </a:bodyPr>
          <a:lstStyle/>
          <a:p>
            <a:pPr lvl="1" eaLnBrk="1" hangingPunct="1">
              <a:lnSpc>
                <a:spcPct val="110000"/>
              </a:lnSpc>
            </a:pPr>
            <a:r>
              <a:rPr lang="zh-CN" altLang="en-US" sz="1400" b="0" dirty="0" smtClean="0">
                <a:solidFill>
                  <a:srgbClr val="0000FF"/>
                </a:solidFill>
                <a:latin typeface="微软雅黑" panose="020B0503020204020204" pitchFamily="34" charset="-122"/>
                <a:ea typeface="微软雅黑" panose="020B0503020204020204" pitchFamily="34" charset="-122"/>
              </a:rPr>
              <a:t>浮地设备</a:t>
            </a:r>
            <a:endParaRPr lang="zh-CN" altLang="en-US" sz="1400" b="0" dirty="0">
              <a:solidFill>
                <a:srgbClr val="0000FF"/>
              </a:solidFill>
              <a:latin typeface="微软雅黑" panose="020B0503020204020204" pitchFamily="34" charset="-122"/>
              <a:ea typeface="微软雅黑" panose="020B0503020204020204" pitchFamily="34" charset="-122"/>
            </a:endParaRPr>
          </a:p>
        </p:txBody>
      </p:sp>
      <p:pic>
        <p:nvPicPr>
          <p:cNvPr id="20488" name="Picture 8" descr="https://gimg2.baidu.com/image_search/src=http%3A%2F%2Fen.starneto.com%2Fuploadfile%2F2014%2F1119%2F20141119015034801.jpg&amp;refer=http%3A%2F%2Fen.starneto.com&amp;app=2002&amp;size=f9999,10000&amp;q=a80&amp;n=0&amp;g=0n&amp;fmt=auto?sec=1650761100&amp;t=1c0fc8001747ca6f89460209dbda246d"/>
          <p:cNvPicPr>
            <a:picLocks noChangeAspect="1" noChangeArrowheads="1"/>
          </p:cNvPicPr>
          <p:nvPr/>
        </p:nvPicPr>
        <p:blipFill rotWithShape="1">
          <a:blip r:embed="rId7">
            <a:extLst>
              <a:ext uri="{28A0092B-C50C-407E-A947-70E740481C1C}">
                <a14:useLocalDpi xmlns:a14="http://schemas.microsoft.com/office/drawing/2010/main" val="0"/>
              </a:ext>
            </a:extLst>
          </a:blip>
          <a:srcRect l="22466" r="18522"/>
          <a:stretch/>
        </p:blipFill>
        <p:spPr bwMode="auto">
          <a:xfrm>
            <a:off x="6608595" y="4185862"/>
            <a:ext cx="1819168" cy="1599892"/>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6495168" y="5825825"/>
            <a:ext cx="1908212" cy="312778"/>
          </a:xfrm>
          <a:prstGeom prst="rect">
            <a:avLst/>
          </a:prstGeom>
        </p:spPr>
        <p:txBody>
          <a:bodyPr wrap="square">
            <a:spAutoFit/>
          </a:bodyPr>
          <a:lstStyle/>
          <a:p>
            <a:pPr lvl="1" eaLnBrk="1" hangingPunct="1">
              <a:lnSpc>
                <a:spcPct val="110000"/>
              </a:lnSpc>
            </a:pPr>
            <a:r>
              <a:rPr lang="zh-CN" altLang="en-US" sz="1400" b="0" dirty="0" smtClean="0">
                <a:solidFill>
                  <a:srgbClr val="0000FF"/>
                </a:solidFill>
                <a:latin typeface="微软雅黑" panose="020B0503020204020204" pitchFamily="34" charset="-122"/>
                <a:ea typeface="微软雅黑" panose="020B0503020204020204" pitchFamily="34" charset="-122"/>
              </a:rPr>
              <a:t>设备机壳地</a:t>
            </a:r>
            <a:endParaRPr lang="zh-CN" altLang="en-US" sz="1400" b="0" dirty="0">
              <a:solidFill>
                <a:srgbClr val="0000FF"/>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212132732"/>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smtClean="0">
                <a:solidFill>
                  <a:schemeClr val="bg1"/>
                </a:solidFill>
                <a:latin typeface="黑体" panose="02010609060101010101" pitchFamily="49" charset="-122"/>
                <a:ea typeface="黑体" panose="02010609060101010101" pitchFamily="49" charset="-122"/>
              </a:rPr>
              <a:t>航天电子系统设计</a:t>
            </a:r>
            <a:endParaRPr lang="zh-CN" altLang="en-US" sz="2800" dirty="0">
              <a:solidFill>
                <a:schemeClr val="bg1"/>
              </a:solidFill>
            </a:endParaRPr>
          </a:p>
        </p:txBody>
      </p:sp>
      <p:sp>
        <p:nvSpPr>
          <p:cNvPr id="29" name="矩形 28"/>
          <p:cNvSpPr/>
          <p:nvPr/>
        </p:nvSpPr>
        <p:spPr>
          <a:xfrm>
            <a:off x="93327" y="912933"/>
            <a:ext cx="916360" cy="572464"/>
          </a:xfrm>
          <a:prstGeom prst="rect">
            <a:avLst/>
          </a:prstGeom>
          <a:solidFill>
            <a:srgbClr val="7030A0"/>
          </a:solidFill>
        </p:spPr>
        <p:txBody>
          <a:bodyPr wrap="square">
            <a:spAutoFit/>
          </a:bodyPr>
          <a:lstStyle/>
          <a:p>
            <a:pPr marL="0" lvl="1" algn="just" eaLnBrk="1" hangingPunct="1">
              <a:lnSpc>
                <a:spcPct val="130000"/>
              </a:lnSpc>
              <a:buClr>
                <a:schemeClr val="hlink"/>
              </a:buClr>
              <a:buSzPct val="55000"/>
            </a:pPr>
            <a:r>
              <a:rPr kumimoji="1" lang="zh-CN" altLang="en-US" sz="2400" dirty="0" smtClean="0">
                <a:solidFill>
                  <a:schemeClr val="bg1"/>
                </a:solidFill>
                <a:latin typeface="微软雅黑" panose="020B0503020204020204" pitchFamily="34" charset="-122"/>
                <a:ea typeface="微软雅黑" panose="020B0503020204020204" pitchFamily="34" charset="-122"/>
              </a:rPr>
              <a:t>种类</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bwMode="auto">
          <a:xfrm>
            <a:off x="31233" y="1485397"/>
            <a:ext cx="9046100" cy="3311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110000"/>
              </a:lnSpc>
            </a:pPr>
            <a:r>
              <a:rPr lang="zh-CN" altLang="en-US" sz="1600" b="1" dirty="0" smtClean="0">
                <a:solidFill>
                  <a:srgbClr val="0000FF"/>
                </a:solidFill>
                <a:latin typeface="微软雅黑" panose="020B0503020204020204" pitchFamily="34" charset="-122"/>
                <a:ea typeface="微软雅黑" panose="020B0503020204020204" pitchFamily="34" charset="-122"/>
              </a:rPr>
              <a:t>信号接地</a:t>
            </a:r>
          </a:p>
          <a:p>
            <a:pPr lvl="1" eaLnBrk="1" hangingPunct="1">
              <a:lnSpc>
                <a:spcPct val="110000"/>
              </a:lnSpc>
            </a:pPr>
            <a:r>
              <a:rPr lang="zh-CN" altLang="en-US" sz="1400" b="1" dirty="0" smtClean="0">
                <a:solidFill>
                  <a:srgbClr val="FF0000"/>
                </a:solidFill>
                <a:latin typeface="微软雅黑" panose="020B0503020204020204" pitchFamily="34" charset="-122"/>
                <a:ea typeface="微软雅黑" panose="020B0503020204020204" pitchFamily="34" charset="-122"/>
              </a:rPr>
              <a:t>信号地</a:t>
            </a:r>
            <a:r>
              <a:rPr lang="zh-CN" altLang="en-US" sz="1400" b="0" dirty="0" smtClean="0">
                <a:solidFill>
                  <a:srgbClr val="0000FF"/>
                </a:solidFill>
                <a:latin typeface="微软雅黑" panose="020B0503020204020204" pitchFamily="34" charset="-122"/>
                <a:ea typeface="微软雅黑" panose="020B0503020204020204" pitchFamily="34" charset="-122"/>
              </a:rPr>
              <a:t>：为信号电压提供参考零电位基准，为信号电流提供回馈通路</a:t>
            </a:r>
          </a:p>
          <a:p>
            <a:pPr lvl="1" eaLnBrk="1" hangingPunct="1">
              <a:lnSpc>
                <a:spcPct val="110000"/>
              </a:lnSpc>
            </a:pPr>
            <a:r>
              <a:rPr lang="zh-CN" altLang="en-US" sz="1400" b="1" dirty="0" smtClean="0">
                <a:solidFill>
                  <a:srgbClr val="FF0000"/>
                </a:solidFill>
                <a:latin typeface="微软雅黑" panose="020B0503020204020204" pitchFamily="34" charset="-122"/>
                <a:ea typeface="微软雅黑" panose="020B0503020204020204" pitchFamily="34" charset="-122"/>
              </a:rPr>
              <a:t>模拟地</a:t>
            </a:r>
            <a:r>
              <a:rPr lang="zh-CN" altLang="en-US" sz="1400" b="0" dirty="0" smtClean="0">
                <a:solidFill>
                  <a:srgbClr val="0000FF"/>
                </a:solidFill>
                <a:latin typeface="微软雅黑" panose="020B0503020204020204" pitchFamily="34" charset="-122"/>
                <a:ea typeface="微软雅黑" panose="020B0503020204020204" pitchFamily="34" charset="-122"/>
              </a:rPr>
              <a:t>：模拟电路的信号地</a:t>
            </a:r>
          </a:p>
          <a:p>
            <a:pPr lvl="1" eaLnBrk="1" hangingPunct="1">
              <a:lnSpc>
                <a:spcPct val="110000"/>
              </a:lnSpc>
            </a:pPr>
            <a:r>
              <a:rPr lang="zh-CN" altLang="en-US" sz="1400" b="1" dirty="0" smtClean="0">
                <a:solidFill>
                  <a:srgbClr val="FF0000"/>
                </a:solidFill>
                <a:latin typeface="微软雅黑" panose="020B0503020204020204" pitchFamily="34" charset="-122"/>
                <a:ea typeface="微软雅黑" panose="020B0503020204020204" pitchFamily="34" charset="-122"/>
              </a:rPr>
              <a:t>数字地</a:t>
            </a:r>
            <a:r>
              <a:rPr lang="zh-CN" altLang="en-US" sz="1400" b="0" dirty="0" smtClean="0">
                <a:solidFill>
                  <a:srgbClr val="0000FF"/>
                </a:solidFill>
                <a:latin typeface="微软雅黑" panose="020B0503020204020204" pitchFamily="34" charset="-122"/>
                <a:ea typeface="微软雅黑" panose="020B0503020204020204" pitchFamily="34" charset="-122"/>
              </a:rPr>
              <a:t>：数字电路的信号地</a:t>
            </a:r>
          </a:p>
          <a:p>
            <a:pPr lvl="1" eaLnBrk="1" hangingPunct="1">
              <a:lnSpc>
                <a:spcPct val="110000"/>
              </a:lnSpc>
            </a:pPr>
            <a:r>
              <a:rPr lang="zh-CN" altLang="en-US" sz="1400" b="1" dirty="0" smtClean="0">
                <a:solidFill>
                  <a:srgbClr val="FF0000"/>
                </a:solidFill>
                <a:latin typeface="微软雅黑" panose="020B0503020204020204" pitchFamily="34" charset="-122"/>
                <a:ea typeface="微软雅黑" panose="020B0503020204020204" pitchFamily="34" charset="-122"/>
              </a:rPr>
              <a:t>功率地</a:t>
            </a:r>
            <a:r>
              <a:rPr lang="zh-CN" altLang="en-US" sz="1400" b="0" dirty="0" smtClean="0">
                <a:solidFill>
                  <a:srgbClr val="0000FF"/>
                </a:solidFill>
                <a:latin typeface="微软雅黑" panose="020B0503020204020204" pitchFamily="34" charset="-122"/>
                <a:ea typeface="微软雅黑" panose="020B0503020204020204" pitchFamily="34" charset="-122"/>
              </a:rPr>
              <a:t>：大电流驱动电路的零电位点，亦称负荷地</a:t>
            </a:r>
          </a:p>
          <a:p>
            <a:pPr eaLnBrk="1" hangingPunct="1">
              <a:lnSpc>
                <a:spcPct val="110000"/>
              </a:lnSpc>
            </a:pPr>
            <a:r>
              <a:rPr lang="zh-CN" altLang="en-US" sz="1600" b="1" dirty="0" smtClean="0">
                <a:solidFill>
                  <a:srgbClr val="0000FF"/>
                </a:solidFill>
                <a:latin typeface="微软雅黑" panose="020B0503020204020204" pitchFamily="34" charset="-122"/>
                <a:ea typeface="微软雅黑" panose="020B0503020204020204" pitchFamily="34" charset="-122"/>
              </a:rPr>
              <a:t>安全接地</a:t>
            </a:r>
          </a:p>
          <a:p>
            <a:pPr lvl="1" eaLnBrk="1" hangingPunct="1">
              <a:lnSpc>
                <a:spcPct val="110000"/>
              </a:lnSpc>
            </a:pPr>
            <a:r>
              <a:rPr lang="zh-CN" altLang="en-US" sz="1400" b="1" dirty="0" smtClean="0">
                <a:solidFill>
                  <a:srgbClr val="FF0000"/>
                </a:solidFill>
                <a:latin typeface="微软雅黑" panose="020B0503020204020204" pitchFamily="34" charset="-122"/>
                <a:ea typeface="微软雅黑" panose="020B0503020204020204" pitchFamily="34" charset="-122"/>
              </a:rPr>
              <a:t>保护地</a:t>
            </a:r>
            <a:r>
              <a:rPr lang="zh-CN" altLang="en-US" sz="1400" b="0" dirty="0" smtClean="0">
                <a:solidFill>
                  <a:srgbClr val="0000FF"/>
                </a:solidFill>
                <a:latin typeface="微软雅黑" panose="020B0503020204020204" pitchFamily="34" charset="-122"/>
                <a:ea typeface="微软雅黑" panose="020B0503020204020204" pitchFamily="34" charset="-122"/>
              </a:rPr>
              <a:t>：连接保护元器件接地引出端形成的地线，为保护元器件提供</a:t>
            </a:r>
            <a:r>
              <a:rPr lang="zh-CN" altLang="en-US" sz="1400" b="0" dirty="0" smtClean="0">
                <a:solidFill>
                  <a:srgbClr val="FF0000"/>
                </a:solidFill>
                <a:latin typeface="微软雅黑" panose="020B0503020204020204" pitchFamily="34" charset="-122"/>
                <a:ea typeface="微软雅黑" panose="020B0503020204020204" pitchFamily="34" charset="-122"/>
              </a:rPr>
              <a:t>泄流通道</a:t>
            </a:r>
          </a:p>
          <a:p>
            <a:pPr lvl="1" eaLnBrk="1" hangingPunct="1">
              <a:lnSpc>
                <a:spcPct val="110000"/>
              </a:lnSpc>
            </a:pPr>
            <a:r>
              <a:rPr lang="zh-CN" altLang="en-US" sz="1400" b="1" dirty="0" smtClean="0">
                <a:solidFill>
                  <a:srgbClr val="FF0000"/>
                </a:solidFill>
                <a:latin typeface="微软雅黑" panose="020B0503020204020204" pitchFamily="34" charset="-122"/>
                <a:ea typeface="微软雅黑" panose="020B0503020204020204" pitchFamily="34" charset="-122"/>
              </a:rPr>
              <a:t>屏蔽地</a:t>
            </a:r>
            <a:r>
              <a:rPr lang="zh-CN" altLang="en-US" sz="1400" b="0" dirty="0" smtClean="0">
                <a:solidFill>
                  <a:srgbClr val="0000FF"/>
                </a:solidFill>
                <a:latin typeface="微软雅黑" panose="020B0503020204020204" pitchFamily="34" charset="-122"/>
                <a:ea typeface="微软雅黑" panose="020B0503020204020204" pitchFamily="34" charset="-122"/>
              </a:rPr>
              <a:t>：为流过屏蔽体的大量高频干扰电流提供旁路通道</a:t>
            </a:r>
          </a:p>
          <a:p>
            <a:pPr lvl="1" eaLnBrk="1" hangingPunct="1">
              <a:lnSpc>
                <a:spcPct val="110000"/>
              </a:lnSpc>
            </a:pPr>
            <a:r>
              <a:rPr lang="zh-CN" altLang="en-US" sz="1400" b="1" dirty="0" smtClean="0">
                <a:solidFill>
                  <a:srgbClr val="FF0000"/>
                </a:solidFill>
                <a:latin typeface="微软雅黑" panose="020B0503020204020204" pitchFamily="34" charset="-122"/>
                <a:ea typeface="微软雅黑" panose="020B0503020204020204" pitchFamily="34" charset="-122"/>
              </a:rPr>
              <a:t>防雷地</a:t>
            </a:r>
            <a:r>
              <a:rPr lang="zh-CN" altLang="en-US" sz="1400" b="0" dirty="0" smtClean="0">
                <a:solidFill>
                  <a:srgbClr val="0000FF"/>
                </a:solidFill>
                <a:latin typeface="微软雅黑" panose="020B0503020204020204" pitchFamily="34" charset="-122"/>
                <a:ea typeface="微软雅黑" panose="020B0503020204020204" pitchFamily="34" charset="-122"/>
              </a:rPr>
              <a:t>：为防雷击而在建筑物上安装的连接各种接闪器（避雷器）至接地网的地线，直接将雷击电流导入大地</a:t>
            </a:r>
          </a:p>
          <a:p>
            <a:pPr lvl="1" eaLnBrk="1" hangingPunct="1">
              <a:lnSpc>
                <a:spcPct val="110000"/>
              </a:lnSpc>
            </a:pPr>
            <a:r>
              <a:rPr lang="zh-CN" altLang="en-US" sz="1400" b="1" dirty="0" smtClean="0">
                <a:solidFill>
                  <a:srgbClr val="FF0000"/>
                </a:solidFill>
                <a:latin typeface="微软雅黑" panose="020B0503020204020204" pitchFamily="34" charset="-122"/>
                <a:ea typeface="微软雅黑" panose="020B0503020204020204" pitchFamily="34" charset="-122"/>
              </a:rPr>
              <a:t>安全地</a:t>
            </a:r>
            <a:r>
              <a:rPr lang="zh-CN" altLang="en-US" sz="1400" b="0" dirty="0" smtClean="0">
                <a:solidFill>
                  <a:srgbClr val="0000FF"/>
                </a:solidFill>
                <a:latin typeface="微软雅黑" panose="020B0503020204020204" pitchFamily="34" charset="-122"/>
                <a:ea typeface="微软雅黑" panose="020B0503020204020204" pitchFamily="34" charset="-122"/>
              </a:rPr>
              <a:t>：为保证人身和设备的安全而接的地线，使冲击电流不通过人体而通过安全地泄放</a:t>
            </a:r>
            <a:endParaRPr lang="zh-CN" altLang="en-US" sz="1400" b="0" dirty="0">
              <a:solidFill>
                <a:srgbClr val="0000FF"/>
              </a:solidFill>
              <a:latin typeface="微软雅黑" panose="020B0503020204020204" pitchFamily="34" charset="-122"/>
              <a:ea typeface="微软雅黑" panose="020B0503020204020204" pitchFamily="34" charset="-122"/>
            </a:endParaRPr>
          </a:p>
        </p:txBody>
      </p:sp>
      <p:pic>
        <p:nvPicPr>
          <p:cNvPr id="22530" name="Picture 2" descr="https://gimg2.baidu.com/image_search/src=http%3A%2F%2Fwww.51dzw.com%2Fuploadfiles%2F20210411%2F20210411163281418141.png&amp;refer=http%3A%2F%2Fwww.51dzw.com&amp;app=2002&amp;size=f9999,10000&amp;q=a80&amp;n=0&amp;g=0n&amp;fmt=auto?sec=1650761243&amp;t=4fc8f4a08185b1b251ff8a747e403b0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06" y="4797152"/>
            <a:ext cx="2436734" cy="1372808"/>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ttps://gimg2.baidu.com/image_search/src=http%3A%2F%2Fimage-c.ehsy.com%2Fuploadfile%2Fopc%2Fimg%2F2017%2F03%2F15%2F20170315104021301.jpg&amp;refer=http%3A%2F%2Fimage-c.ehsy.com&amp;app=2002&amp;size=f9999,10000&amp;q=a80&amp;n=0&amp;g=0n&amp;fmt=auto?sec=1650761306&amp;t=e427763248b79c24ecdf632c8e1949b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9872" y="4675627"/>
            <a:ext cx="1829544" cy="1829544"/>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https://gimg2.baidu.com/image_search/src=http%3A%2F%2Fn.sinaimg.cn%2Fsinakd20200814ac%2F128%2Fw1080h648%2F20200814%2Ffeb7-ixreehp8108002.jpg&amp;refer=http%3A%2F%2Fn.sinaimg.cn&amp;app=2002&amp;size=f9999,10000&amp;q=a80&amp;n=0&amp;g=0n&amp;fmt=auto?sec=1650761326&amp;t=e5de4f6a4fa6cb45accc98616ac3c23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68561" y="4784137"/>
            <a:ext cx="2403839" cy="144230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68243703"/>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smtClean="0">
                <a:solidFill>
                  <a:schemeClr val="bg1"/>
                </a:solidFill>
                <a:latin typeface="黑体" panose="02010609060101010101" pitchFamily="49" charset="-122"/>
                <a:ea typeface="黑体" panose="02010609060101010101" pitchFamily="49" charset="-122"/>
              </a:rPr>
              <a:t>航天电子系统设计</a:t>
            </a:r>
            <a:endParaRPr lang="zh-CN" altLang="en-US" sz="2800" dirty="0">
              <a:solidFill>
                <a:schemeClr val="bg1"/>
              </a:solidFill>
            </a:endParaRPr>
          </a:p>
        </p:txBody>
      </p:sp>
      <p:sp>
        <p:nvSpPr>
          <p:cNvPr id="29" name="矩形 28"/>
          <p:cNvSpPr/>
          <p:nvPr/>
        </p:nvSpPr>
        <p:spPr>
          <a:xfrm>
            <a:off x="179512" y="908720"/>
            <a:ext cx="2174417" cy="525657"/>
          </a:xfrm>
          <a:prstGeom prst="rect">
            <a:avLst/>
          </a:prstGeom>
          <a:solidFill>
            <a:srgbClr val="7030A0"/>
          </a:solidFill>
        </p:spPr>
        <p:txBody>
          <a:bodyPr wrap="square">
            <a:spAutoFit/>
          </a:bodyPr>
          <a:lstStyle/>
          <a:p>
            <a:pPr marL="0" lvl="1" algn="ctr" eaLnBrk="1" hangingPunct="1">
              <a:lnSpc>
                <a:spcPct val="130000"/>
              </a:lnSpc>
              <a:buClr>
                <a:schemeClr val="hlink"/>
              </a:buClr>
              <a:buSzPct val="55000"/>
            </a:pPr>
            <a:r>
              <a:rPr kumimoji="1" lang="zh-CN" altLang="en-US" sz="2400" dirty="0" smtClean="0">
                <a:solidFill>
                  <a:schemeClr val="bg1"/>
                </a:solidFill>
                <a:latin typeface="微软雅黑" panose="020B0503020204020204" pitchFamily="34" charset="-122"/>
                <a:ea typeface="微软雅黑" panose="020B0503020204020204" pitchFamily="34" charset="-122"/>
              </a:rPr>
              <a:t>电气符号</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10" name="Picture 7" descr="075"/>
          <p:cNvPicPr>
            <a:picLocks noChangeAspect="1" noChangeArrowheads="1"/>
          </p:cNvPicPr>
          <p:nvPr/>
        </p:nvPicPr>
        <p:blipFill>
          <a:blip r:embed="rId6">
            <a:lum contrast="18000"/>
            <a:extLst>
              <a:ext uri="{28A0092B-C50C-407E-A947-70E740481C1C}">
                <a14:useLocalDpi xmlns:a14="http://schemas.microsoft.com/office/drawing/2010/main" val="0"/>
              </a:ext>
            </a:extLst>
          </a:blip>
          <a:srcRect r="11989"/>
          <a:stretch>
            <a:fillRect/>
          </a:stretch>
        </p:blipFill>
        <p:spPr bwMode="auto">
          <a:xfrm>
            <a:off x="6844536" y="1520401"/>
            <a:ext cx="1763484" cy="4825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25887" t="27151" r="31375" b="22893"/>
          <a:stretch/>
        </p:blipFill>
        <p:spPr bwMode="auto">
          <a:xfrm>
            <a:off x="179512" y="1866900"/>
            <a:ext cx="6591560" cy="4333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443642455"/>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en-US" dirty="0">
              <a:solidFill>
                <a:schemeClr val="bg1"/>
              </a:solidFill>
            </a:endParaRPr>
          </a:p>
        </p:txBody>
      </p:sp>
      <p:sp>
        <p:nvSpPr>
          <p:cNvPr id="11" name="矩形 10"/>
          <p:cNvSpPr/>
          <p:nvPr/>
        </p:nvSpPr>
        <p:spPr>
          <a:xfrm>
            <a:off x="395536" y="906869"/>
            <a:ext cx="4536504" cy="572464"/>
          </a:xfrm>
          <a:prstGeom prst="rect">
            <a:avLst/>
          </a:prstGeom>
          <a:solidFill>
            <a:srgbClr val="7030A0"/>
          </a:solidFill>
        </p:spPr>
        <p:txBody>
          <a:bodyPr wrap="square">
            <a:spAutoFit/>
          </a:bodyPr>
          <a:lstStyle/>
          <a:p>
            <a:pPr marL="0" lvl="1" algn="ctr" eaLnBrk="1" hangingPunct="1">
              <a:lnSpc>
                <a:spcPct val="130000"/>
              </a:lnSpc>
              <a:buClr>
                <a:schemeClr val="hlink"/>
              </a:buClr>
              <a:buSzPct val="55000"/>
            </a:pPr>
            <a:r>
              <a:rPr kumimoji="1" lang="zh-CN" altLang="en-US" sz="2400" dirty="0" smtClean="0">
                <a:solidFill>
                  <a:schemeClr val="bg1"/>
                </a:solidFill>
                <a:latin typeface="微软雅黑" panose="020B0503020204020204" pitchFamily="34" charset="-122"/>
                <a:ea typeface="微软雅黑" panose="020B0503020204020204" pitchFamily="34" charset="-122"/>
              </a:rPr>
              <a:t>基本方法</a:t>
            </a:r>
            <a:r>
              <a:rPr kumimoji="1" lang="en-US" altLang="zh-CN" sz="2400" dirty="0" smtClean="0">
                <a:solidFill>
                  <a:schemeClr val="bg1"/>
                </a:solidFill>
                <a:latin typeface="微软雅黑" panose="020B0503020204020204" pitchFamily="34" charset="-122"/>
                <a:ea typeface="微软雅黑" panose="020B0503020204020204" pitchFamily="34" charset="-122"/>
              </a:rPr>
              <a:t>---</a:t>
            </a:r>
            <a:r>
              <a:rPr kumimoji="1" lang="zh-CN" altLang="en-US" sz="2400" dirty="0" smtClean="0">
                <a:solidFill>
                  <a:schemeClr val="bg1"/>
                </a:solidFill>
                <a:latin typeface="微软雅黑" panose="020B0503020204020204" pitchFamily="34" charset="-122"/>
                <a:ea typeface="微软雅黑" panose="020B0503020204020204" pitchFamily="34" charset="-122"/>
              </a:rPr>
              <a:t>单点接地（并联型）</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1026" name="Picture 2" descr="https://gimg2.baidu.com/image_search/src=http%3A%2F%2Fp5.itc.cn%2Fq_70%2Fimages01%2F20210518%2Fe56f69f654cd4fd9b9f53f142f346749.jpeg&amp;refer=http%3A%2F%2Fp5.itc.cn&amp;app=2002&amp;size=f9999,10000&amp;q=a80&amp;n=0&amp;g=0n&amp;fmt=auto?sec=1653738485&amp;t=ad6715ac6571c52819cdf2ac12f44fd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466" y="2389932"/>
            <a:ext cx="3433484" cy="256883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gimg2.baidu.com/image_search/src=http%3A%2F%2F2.eewimg.cn%2Fnews%2Fuploadfile%2Fdygl%2F201111%2F20111112072537793.gif&amp;refer=http%3A%2F%2F2.eewimg.cn&amp;app=2002&amp;size=f9999,10000&amp;q=a80&amp;n=0&amp;g=0n&amp;fmt=auto?sec=1653740004&amp;t=6d95d168c1670cd5ef2da929c9f797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90" y="3813217"/>
            <a:ext cx="2573077" cy="268950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gimg2.baidu.com/image_search/src=http%3A%2F%2Fimgs.tom.com%2Ffinance%2F202109%2F1872612066%2FCONTENT20210929ffd7ffce4c6fda13760x5000.jpg&amp;refer=http%3A%2F%2Fimgs.tom.com&amp;app=2002&amp;size=f9999,10000&amp;q=a80&amp;n=0&amp;g=0n&amp;fmt=auto?sec=1653740026&amp;t=36bdf77757b16d188788429399d7b67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9204" y="2389932"/>
            <a:ext cx="2456892" cy="25688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079"/>
          <p:cNvPicPr>
            <a:picLocks noChangeAspect="1" noChangeArrowheads="1"/>
          </p:cNvPicPr>
          <p:nvPr/>
        </p:nvPicPr>
        <p:blipFill>
          <a:blip r:embed="rId5" cstate="print">
            <a:extLst>
              <a:ext uri="{28A0092B-C50C-407E-A947-70E740481C1C}">
                <a14:useLocalDpi xmlns:a14="http://schemas.microsoft.com/office/drawing/2010/main" val="0"/>
              </a:ext>
            </a:extLst>
          </a:blip>
          <a:srcRect l="894" t="7516" r="52245"/>
          <a:stretch>
            <a:fillRect/>
          </a:stretch>
        </p:blipFill>
        <p:spPr bwMode="auto">
          <a:xfrm>
            <a:off x="237780" y="2007566"/>
            <a:ext cx="2467220" cy="13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3319383"/>
      </p:ext>
    </p:extLst>
  </p:cSld>
  <p:clrMapOvr>
    <a:masterClrMapping/>
  </p:clrMapOvr>
  <mc:AlternateContent xmlns:mc="http://schemas.openxmlformats.org/markup-compatibility/2006" xmlns:p14="http://schemas.microsoft.com/office/powerpoint/2010/main">
    <mc:Choice Requires="p14">
      <p:transition spd="slow" p14:dur="2000" advTm="3708"/>
    </mc:Choice>
    <mc:Fallback xmlns="">
      <p:transition spd="slow" advTm="3708"/>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en-US" dirty="0">
              <a:solidFill>
                <a:schemeClr val="bg1"/>
              </a:solidFill>
            </a:endParaRPr>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
        <p:nvSpPr>
          <p:cNvPr id="11" name="矩形 10"/>
          <p:cNvSpPr/>
          <p:nvPr/>
        </p:nvSpPr>
        <p:spPr>
          <a:xfrm>
            <a:off x="395536" y="906869"/>
            <a:ext cx="4752528" cy="572464"/>
          </a:xfrm>
          <a:prstGeom prst="rect">
            <a:avLst/>
          </a:prstGeom>
          <a:solidFill>
            <a:srgbClr val="7030A0"/>
          </a:solidFill>
        </p:spPr>
        <p:txBody>
          <a:bodyPr wrap="square">
            <a:spAutoFit/>
          </a:bodyPr>
          <a:lstStyle/>
          <a:p>
            <a:pPr marL="0" lvl="1" algn="ctr" eaLnBrk="1" hangingPunct="1">
              <a:lnSpc>
                <a:spcPct val="130000"/>
              </a:lnSpc>
              <a:buClr>
                <a:schemeClr val="hlink"/>
              </a:buClr>
              <a:buSzPct val="55000"/>
            </a:pPr>
            <a:r>
              <a:rPr kumimoji="1" lang="zh-CN" altLang="en-US" sz="2400" dirty="0" smtClean="0">
                <a:solidFill>
                  <a:schemeClr val="bg1"/>
                </a:solidFill>
                <a:latin typeface="微软雅黑" panose="020B0503020204020204" pitchFamily="34" charset="-122"/>
                <a:ea typeface="微软雅黑" panose="020B0503020204020204" pitchFamily="34" charset="-122"/>
              </a:rPr>
              <a:t>基本方法</a:t>
            </a:r>
            <a:r>
              <a:rPr kumimoji="1" lang="en-US" altLang="zh-CN" sz="2400" dirty="0" smtClean="0">
                <a:solidFill>
                  <a:schemeClr val="bg1"/>
                </a:solidFill>
                <a:latin typeface="微软雅黑" panose="020B0503020204020204" pitchFamily="34" charset="-122"/>
                <a:ea typeface="微软雅黑" panose="020B0503020204020204" pitchFamily="34" charset="-122"/>
              </a:rPr>
              <a:t>---</a:t>
            </a:r>
            <a:r>
              <a:rPr kumimoji="1" lang="zh-CN" altLang="en-US" sz="2400" dirty="0" smtClean="0">
                <a:solidFill>
                  <a:schemeClr val="bg1"/>
                </a:solidFill>
                <a:latin typeface="微软雅黑" panose="020B0503020204020204" pitchFamily="34" charset="-122"/>
                <a:ea typeface="微软雅黑" panose="020B0503020204020204" pitchFamily="34" charset="-122"/>
              </a:rPr>
              <a:t>单点接地（串联型）</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14" name="Picture 3" descr="079"/>
          <p:cNvPicPr>
            <a:picLocks noChangeAspect="1" noChangeArrowheads="1"/>
          </p:cNvPicPr>
          <p:nvPr/>
        </p:nvPicPr>
        <p:blipFill>
          <a:blip r:embed="rId5">
            <a:extLst>
              <a:ext uri="{28A0092B-C50C-407E-A947-70E740481C1C}">
                <a14:useLocalDpi xmlns:a14="http://schemas.microsoft.com/office/drawing/2010/main" val="0"/>
              </a:ext>
            </a:extLst>
          </a:blip>
          <a:srcRect l="894" t="7516" r="52245"/>
          <a:stretch>
            <a:fillRect/>
          </a:stretch>
        </p:blipFill>
        <p:spPr bwMode="auto">
          <a:xfrm>
            <a:off x="177202" y="2253837"/>
            <a:ext cx="4464050"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descr="078"/>
          <p:cNvPicPr>
            <a:picLocks noChangeAspect="1" noChangeArrowheads="1"/>
          </p:cNvPicPr>
          <p:nvPr/>
        </p:nvPicPr>
        <p:blipFill>
          <a:blip r:embed="rId6" cstate="print">
            <a:extLst>
              <a:ext uri="{28A0092B-C50C-407E-A947-70E740481C1C}">
                <a14:useLocalDpi xmlns:a14="http://schemas.microsoft.com/office/drawing/2010/main" val="0"/>
              </a:ext>
            </a:extLst>
          </a:blip>
          <a:srcRect t="4442" r="45132"/>
          <a:stretch>
            <a:fillRect/>
          </a:stretch>
        </p:blipFill>
        <p:spPr bwMode="auto">
          <a:xfrm>
            <a:off x="5036393" y="1411043"/>
            <a:ext cx="3962400"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descr="080"/>
          <p:cNvPicPr>
            <a:picLocks noChangeAspect="1" noChangeArrowheads="1"/>
          </p:cNvPicPr>
          <p:nvPr/>
        </p:nvPicPr>
        <p:blipFill>
          <a:blip r:embed="rId7" cstate="print">
            <a:extLst>
              <a:ext uri="{28A0092B-C50C-407E-A947-70E740481C1C}">
                <a14:useLocalDpi xmlns:a14="http://schemas.microsoft.com/office/drawing/2010/main" val="0"/>
              </a:ext>
            </a:extLst>
          </a:blip>
          <a:srcRect r="8868"/>
          <a:stretch>
            <a:fillRect/>
          </a:stretch>
        </p:blipFill>
        <p:spPr bwMode="auto">
          <a:xfrm>
            <a:off x="5456995" y="3877455"/>
            <a:ext cx="3168650"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7"/>
          <p:cNvSpPr txBox="1">
            <a:spLocks noChangeArrowheads="1"/>
          </p:cNvSpPr>
          <p:nvPr/>
        </p:nvSpPr>
        <p:spPr bwMode="auto">
          <a:xfrm>
            <a:off x="371412" y="4781109"/>
            <a:ext cx="684024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1800" dirty="0" smtClean="0">
                <a:solidFill>
                  <a:srgbClr val="0000FF"/>
                </a:solidFill>
                <a:latin typeface="微软雅黑" panose="020B0503020204020204" pitchFamily="34" charset="-122"/>
                <a:ea typeface="微软雅黑" panose="020B0503020204020204" pitchFamily="34" charset="-122"/>
              </a:rPr>
              <a:t>优点：构成方式简单</a:t>
            </a:r>
            <a:endParaRPr lang="en-US" altLang="zh-CN" sz="1800" dirty="0" smtClean="0">
              <a:solidFill>
                <a:srgbClr val="0000FF"/>
              </a:solidFill>
              <a:latin typeface="微软雅黑" panose="020B0503020204020204" pitchFamily="34" charset="-122"/>
              <a:ea typeface="微软雅黑" panose="020B0503020204020204" pitchFamily="34" charset="-122"/>
            </a:endParaRPr>
          </a:p>
          <a:p>
            <a:pPr eaLnBrk="1" hangingPunct="1">
              <a:spcBef>
                <a:spcPct val="50000"/>
              </a:spcBef>
              <a:buClrTx/>
              <a:buSzTx/>
              <a:buFont typeface="Arial" panose="020B0604020202020204" pitchFamily="34" charset="0"/>
              <a:buNone/>
            </a:pPr>
            <a:r>
              <a:rPr lang="zh-CN" altLang="en-US" sz="1800" dirty="0" smtClean="0">
                <a:solidFill>
                  <a:srgbClr val="0000FF"/>
                </a:solidFill>
                <a:latin typeface="微软雅黑" panose="020B0503020204020204" pitchFamily="34" charset="-122"/>
                <a:ea typeface="微软雅黑" panose="020B0503020204020204" pitchFamily="34" charset="-122"/>
              </a:rPr>
              <a:t>缺点：容易引起差模干扰</a:t>
            </a:r>
            <a:endParaRPr lang="zh-CN" altLang="en-US" sz="1800" dirty="0">
              <a:solidFill>
                <a:srgbClr val="0000FF"/>
              </a:solidFill>
              <a:latin typeface="微软雅黑" panose="020B0503020204020204" pitchFamily="34" charset="-122"/>
              <a:ea typeface="微软雅黑" panose="020B0503020204020204" pitchFamily="34" charset="-122"/>
            </a:endParaRPr>
          </a:p>
        </p:txBody>
      </p:sp>
      <p:sp>
        <p:nvSpPr>
          <p:cNvPr id="19" name="AutoShape 8"/>
          <p:cNvSpPr>
            <a:spLocks noChangeArrowheads="1"/>
          </p:cNvSpPr>
          <p:nvPr/>
        </p:nvSpPr>
        <p:spPr bwMode="auto">
          <a:xfrm>
            <a:off x="4641252" y="3152625"/>
            <a:ext cx="288925" cy="576262"/>
          </a:xfrm>
          <a:prstGeom prst="rightArrow">
            <a:avLst>
              <a:gd name="adj1" fmla="val 50000"/>
              <a:gd name="adj2" fmla="val 25000"/>
            </a:avLst>
          </a:prstGeom>
          <a:solidFill>
            <a:srgbClr val="0000FF"/>
          </a:solidFill>
          <a:ln w="9525">
            <a:solidFill>
              <a:srgbClr val="008000"/>
            </a:solidFill>
            <a:miter lim="800000"/>
            <a:headEnd/>
            <a:tailEnd/>
          </a:ln>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400"/>
          </a:p>
        </p:txBody>
      </p:sp>
      <p:sp>
        <p:nvSpPr>
          <p:cNvPr id="10" name="Text Box 7"/>
          <p:cNvSpPr txBox="1">
            <a:spLocks noChangeArrowheads="1"/>
          </p:cNvSpPr>
          <p:nvPr/>
        </p:nvSpPr>
        <p:spPr bwMode="auto">
          <a:xfrm>
            <a:off x="539552" y="5677046"/>
            <a:ext cx="2893852" cy="369332"/>
          </a:xfrm>
          <a:prstGeom prst="rect">
            <a:avLst/>
          </a:prstGeom>
          <a:solidFill>
            <a:srgbClr val="7030A0"/>
          </a:solidFill>
          <a:ln>
            <a:solidFill>
              <a:schemeClr val="accent1">
                <a:shade val="50000"/>
              </a:schemeClr>
            </a:solidFill>
          </a:ln>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1800" dirty="0" smtClean="0">
                <a:solidFill>
                  <a:srgbClr val="FFFF00"/>
                </a:solidFill>
                <a:latin typeface="微软雅黑" panose="020B0503020204020204" pitchFamily="34" charset="-122"/>
                <a:ea typeface="微软雅黑" panose="020B0503020204020204" pitchFamily="34" charset="-122"/>
              </a:rPr>
              <a:t>实例：</a:t>
            </a:r>
            <a:r>
              <a:rPr lang="en-US" altLang="zh-CN" sz="1800" dirty="0" smtClean="0">
                <a:solidFill>
                  <a:srgbClr val="FFFF00"/>
                </a:solidFill>
                <a:latin typeface="微软雅黑" panose="020B0503020204020204" pitchFamily="34" charset="-122"/>
                <a:ea typeface="微软雅黑" panose="020B0503020204020204" pitchFamily="34" charset="-122"/>
              </a:rPr>
              <a:t>PCB</a:t>
            </a:r>
            <a:r>
              <a:rPr lang="zh-CN" altLang="en-US" sz="1800" dirty="0" smtClean="0">
                <a:solidFill>
                  <a:srgbClr val="FFFF00"/>
                </a:solidFill>
                <a:latin typeface="微软雅黑" panose="020B0503020204020204" pitchFamily="34" charset="-122"/>
                <a:ea typeface="微软雅黑" panose="020B0503020204020204" pitchFamily="34" charset="-122"/>
              </a:rPr>
              <a:t>板中的地线层</a:t>
            </a:r>
            <a:endParaRPr lang="zh-CN" altLang="en-US" sz="1800"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5632876"/>
      </p:ext>
    </p:extLst>
  </p:cSld>
  <p:clrMapOvr>
    <a:masterClrMapping/>
  </p:clrMapOvr>
  <mc:AlternateContent xmlns:mc="http://schemas.openxmlformats.org/markup-compatibility/2006" xmlns:p14="http://schemas.microsoft.com/office/powerpoint/2010/main">
    <mc:Choice Requires="p14">
      <p:transition spd="slow" p14:dur="2000" advTm="3708"/>
    </mc:Choice>
    <mc:Fallback xmlns="">
      <p:transition spd="slow" advTm="3708"/>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en-US" dirty="0">
              <a:solidFill>
                <a:schemeClr val="bg1"/>
              </a:solidFill>
            </a:endParaRPr>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
        <p:nvSpPr>
          <p:cNvPr id="11" name="矩形 10"/>
          <p:cNvSpPr/>
          <p:nvPr/>
        </p:nvSpPr>
        <p:spPr>
          <a:xfrm>
            <a:off x="395536" y="906869"/>
            <a:ext cx="4752528" cy="572464"/>
          </a:xfrm>
          <a:prstGeom prst="rect">
            <a:avLst/>
          </a:prstGeom>
          <a:solidFill>
            <a:srgbClr val="7030A0"/>
          </a:solidFill>
        </p:spPr>
        <p:txBody>
          <a:bodyPr wrap="square">
            <a:spAutoFit/>
          </a:bodyPr>
          <a:lstStyle/>
          <a:p>
            <a:pPr marL="0" lvl="1" algn="ctr" eaLnBrk="1" hangingPunct="1">
              <a:lnSpc>
                <a:spcPct val="130000"/>
              </a:lnSpc>
              <a:buClr>
                <a:schemeClr val="hlink"/>
              </a:buClr>
              <a:buSzPct val="55000"/>
            </a:pPr>
            <a:r>
              <a:rPr kumimoji="1" lang="zh-CN" altLang="en-US" sz="2400" dirty="0" smtClean="0">
                <a:solidFill>
                  <a:schemeClr val="bg1"/>
                </a:solidFill>
                <a:latin typeface="微软雅黑" panose="020B0503020204020204" pitchFamily="34" charset="-122"/>
                <a:ea typeface="微软雅黑" panose="020B0503020204020204" pitchFamily="34" charset="-122"/>
              </a:rPr>
              <a:t>基本方法</a:t>
            </a:r>
            <a:r>
              <a:rPr kumimoji="1" lang="en-US" altLang="zh-CN" sz="2400" dirty="0" smtClean="0">
                <a:solidFill>
                  <a:schemeClr val="bg1"/>
                </a:solidFill>
                <a:latin typeface="微软雅黑" panose="020B0503020204020204" pitchFamily="34" charset="-122"/>
                <a:ea typeface="微软雅黑" panose="020B0503020204020204" pitchFamily="34" charset="-122"/>
              </a:rPr>
              <a:t>---</a:t>
            </a:r>
            <a:r>
              <a:rPr kumimoji="1" lang="zh-CN" altLang="en-US" sz="2400" dirty="0" smtClean="0">
                <a:solidFill>
                  <a:schemeClr val="bg1"/>
                </a:solidFill>
                <a:latin typeface="微软雅黑" panose="020B0503020204020204" pitchFamily="34" charset="-122"/>
                <a:ea typeface="微软雅黑" panose="020B0503020204020204" pitchFamily="34" charset="-122"/>
              </a:rPr>
              <a:t>单点接地（并联型）</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0" name="AutoShape 3"/>
          <p:cNvSpPr>
            <a:spLocks noChangeArrowheads="1"/>
          </p:cNvSpPr>
          <p:nvPr/>
        </p:nvSpPr>
        <p:spPr bwMode="auto">
          <a:xfrm>
            <a:off x="4643686" y="2416076"/>
            <a:ext cx="288925" cy="576262"/>
          </a:xfrm>
          <a:prstGeom prst="rightArrow">
            <a:avLst>
              <a:gd name="adj1" fmla="val 50000"/>
              <a:gd name="adj2" fmla="val 25000"/>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400"/>
          </a:p>
        </p:txBody>
      </p:sp>
      <p:pic>
        <p:nvPicPr>
          <p:cNvPr id="12" name="Picture 4" descr="079"/>
          <p:cNvPicPr>
            <a:picLocks noChangeAspect="1" noChangeArrowheads="1"/>
          </p:cNvPicPr>
          <p:nvPr/>
        </p:nvPicPr>
        <p:blipFill>
          <a:blip r:embed="rId5">
            <a:extLst>
              <a:ext uri="{28A0092B-C50C-407E-A947-70E740481C1C}">
                <a14:useLocalDpi xmlns:a14="http://schemas.microsoft.com/office/drawing/2010/main" val="0"/>
              </a:ext>
            </a:extLst>
          </a:blip>
          <a:srcRect l="60370" t="7161" r="2702"/>
          <a:stretch>
            <a:fillRect/>
          </a:stretch>
        </p:blipFill>
        <p:spPr bwMode="auto">
          <a:xfrm>
            <a:off x="395536" y="1412776"/>
            <a:ext cx="4105275"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 descr="078"/>
          <p:cNvPicPr>
            <a:picLocks noChangeAspect="1" noChangeArrowheads="1"/>
          </p:cNvPicPr>
          <p:nvPr/>
        </p:nvPicPr>
        <p:blipFill>
          <a:blip r:embed="rId6" cstate="print">
            <a:extLst>
              <a:ext uri="{28A0092B-C50C-407E-A947-70E740481C1C}">
                <a14:useLocalDpi xmlns:a14="http://schemas.microsoft.com/office/drawing/2010/main" val="0"/>
              </a:ext>
            </a:extLst>
          </a:blip>
          <a:srcRect l="59297" t="4878"/>
          <a:stretch>
            <a:fillRect/>
          </a:stretch>
        </p:blipFill>
        <p:spPr bwMode="auto">
          <a:xfrm>
            <a:off x="5148511" y="1341338"/>
            <a:ext cx="3311525" cy="290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 descr="081"/>
          <p:cNvPicPr>
            <a:picLocks noChangeAspect="1" noChangeArrowheads="1"/>
          </p:cNvPicPr>
          <p:nvPr/>
        </p:nvPicPr>
        <p:blipFill>
          <a:blip r:embed="rId7" cstate="print">
            <a:extLst>
              <a:ext uri="{28A0092B-C50C-407E-A947-70E740481C1C}">
                <a14:useLocalDpi xmlns:a14="http://schemas.microsoft.com/office/drawing/2010/main" val="0"/>
              </a:ext>
            </a:extLst>
          </a:blip>
          <a:srcRect r="10757"/>
          <a:stretch>
            <a:fillRect/>
          </a:stretch>
        </p:blipFill>
        <p:spPr bwMode="auto">
          <a:xfrm>
            <a:off x="5004048" y="4365526"/>
            <a:ext cx="1728788"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7"/>
          <p:cNvSpPr txBox="1">
            <a:spLocks noChangeArrowheads="1"/>
          </p:cNvSpPr>
          <p:nvPr/>
        </p:nvSpPr>
        <p:spPr bwMode="auto">
          <a:xfrm>
            <a:off x="6948736" y="4725888"/>
            <a:ext cx="18002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1800" dirty="0">
                <a:latin typeface="微软雅黑" panose="020B0503020204020204" pitchFamily="34" charset="-122"/>
                <a:ea typeface="微软雅黑" panose="020B0503020204020204" pitchFamily="34" charset="-122"/>
              </a:rPr>
              <a:t>各支路接地电位差别较小，且只与本支路电流有关</a:t>
            </a:r>
          </a:p>
        </p:txBody>
      </p:sp>
      <p:sp>
        <p:nvSpPr>
          <p:cNvPr id="22" name="Rectangle 8"/>
          <p:cNvSpPr>
            <a:spLocks noChangeArrowheads="1"/>
          </p:cNvSpPr>
          <p:nvPr/>
        </p:nvSpPr>
        <p:spPr bwMode="auto">
          <a:xfrm>
            <a:off x="179636" y="4436963"/>
            <a:ext cx="4608512" cy="165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buSzPct val="60000"/>
            </a:pPr>
            <a:r>
              <a:rPr lang="zh-CN" altLang="en-US" sz="1800" dirty="0">
                <a:latin typeface="微软雅黑" panose="020B0503020204020204" pitchFamily="34" charset="-122"/>
                <a:ea typeface="微软雅黑" panose="020B0503020204020204" pitchFamily="34" charset="-122"/>
              </a:rPr>
              <a:t>各接地回路</a:t>
            </a:r>
            <a:r>
              <a:rPr lang="zh-CN" altLang="en-US" sz="1800" dirty="0">
                <a:solidFill>
                  <a:srgbClr val="0000FF"/>
                </a:solidFill>
                <a:latin typeface="微软雅黑" panose="020B0503020204020204" pitchFamily="34" charset="-122"/>
                <a:ea typeface="微软雅黑" panose="020B0503020204020204" pitchFamily="34" charset="-122"/>
              </a:rPr>
              <a:t>不存在公共阻抗</a:t>
            </a:r>
            <a:r>
              <a:rPr lang="zh-CN" altLang="en-US" sz="1800" dirty="0">
                <a:latin typeface="微软雅黑" panose="020B0503020204020204" pitchFamily="34" charset="-122"/>
                <a:ea typeface="微软雅黑" panose="020B0503020204020204" pitchFamily="34" charset="-122"/>
              </a:rPr>
              <a:t>，可避免地线公共阻抗耦合引起的干扰</a:t>
            </a:r>
          </a:p>
          <a:p>
            <a:pPr eaLnBrk="1" hangingPunct="1">
              <a:lnSpc>
                <a:spcPct val="130000"/>
              </a:lnSpc>
              <a:buSzPct val="60000"/>
            </a:pPr>
            <a:r>
              <a:rPr lang="zh-CN" altLang="en-US" sz="1800" dirty="0">
                <a:latin typeface="微软雅黑" panose="020B0503020204020204" pitchFamily="34" charset="-122"/>
                <a:ea typeface="微软雅黑" panose="020B0503020204020204" pitchFamily="34" charset="-122"/>
              </a:rPr>
              <a:t>接地线往往较长，</a:t>
            </a:r>
            <a:r>
              <a:rPr lang="zh-CN" altLang="en-US" sz="1800" dirty="0" smtClean="0">
                <a:latin typeface="微软雅黑" panose="020B0503020204020204" pitchFamily="34" charset="-122"/>
                <a:ea typeface="微软雅黑" panose="020B0503020204020204" pitchFamily="34" charset="-122"/>
              </a:rPr>
              <a:t>易</a:t>
            </a:r>
            <a:r>
              <a:rPr lang="zh-CN" altLang="en-US" sz="1800" dirty="0" smtClean="0">
                <a:solidFill>
                  <a:srgbClr val="0000FF"/>
                </a:solidFill>
                <a:latin typeface="微软雅黑" panose="020B0503020204020204" pitchFamily="34" charset="-122"/>
                <a:ea typeface="微软雅黑" panose="020B0503020204020204" pitchFamily="34" charset="-122"/>
              </a:rPr>
              <a:t>耦合</a:t>
            </a:r>
            <a:r>
              <a:rPr lang="zh-CN" altLang="en-US" sz="1800" dirty="0" smtClean="0">
                <a:latin typeface="微软雅黑" panose="020B0503020204020204" pitchFamily="34" charset="-122"/>
                <a:ea typeface="微软雅黑" panose="020B0503020204020204" pitchFamily="34" charset="-122"/>
              </a:rPr>
              <a:t>外界环境中浪涌电压</a:t>
            </a:r>
            <a:r>
              <a:rPr lang="zh-CN" altLang="en-US" sz="1800" dirty="0">
                <a:latin typeface="微软雅黑" panose="020B0503020204020204" pitchFamily="34" charset="-122"/>
                <a:ea typeface="微软雅黑" panose="020B0503020204020204" pitchFamily="34" charset="-122"/>
              </a:rPr>
              <a:t>和高频辐射或高频串扰</a:t>
            </a:r>
          </a:p>
        </p:txBody>
      </p:sp>
      <p:sp>
        <p:nvSpPr>
          <p:cNvPr id="23" name="Text Box 11"/>
          <p:cNvSpPr txBox="1">
            <a:spLocks noChangeArrowheads="1"/>
          </p:cNvSpPr>
          <p:nvPr/>
        </p:nvSpPr>
        <p:spPr bwMode="auto">
          <a:xfrm>
            <a:off x="720180" y="6054547"/>
            <a:ext cx="7524228" cy="397032"/>
          </a:xfrm>
          <a:prstGeom prst="rect">
            <a:avLst/>
          </a:prstGeom>
          <a:solidFill>
            <a:srgbClr val="7030A0"/>
          </a:solidFill>
          <a:ln>
            <a:noFill/>
          </a:ln>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ClrTx/>
              <a:buSzTx/>
              <a:buFont typeface="Arial" panose="020B0604020202020204" pitchFamily="34" charset="0"/>
              <a:buNone/>
            </a:pPr>
            <a:r>
              <a:rPr lang="zh-CN" altLang="en-US" sz="1800" b="1" dirty="0">
                <a:solidFill>
                  <a:srgbClr val="FFFF00"/>
                </a:solidFill>
                <a:latin typeface="微软雅黑" panose="020B0503020204020204" pitchFamily="34" charset="-122"/>
                <a:ea typeface="微软雅黑" panose="020B0503020204020204" pitchFamily="34" charset="-122"/>
              </a:rPr>
              <a:t>适用条件：低频</a:t>
            </a:r>
            <a:r>
              <a:rPr lang="zh-CN" altLang="en-US" sz="1800" b="1" dirty="0">
                <a:solidFill>
                  <a:srgbClr val="FFFF00"/>
                </a:solidFill>
                <a:latin typeface="微软雅黑" panose="020B0503020204020204" pitchFamily="34" charset="-122"/>
                <a:ea typeface="微软雅黑" panose="020B0503020204020204" pitchFamily="34" charset="-122"/>
                <a:sym typeface="Symbol" panose="05050102010706020507" pitchFamily="18" charset="2"/>
              </a:rPr>
              <a:t>，大电流（如各单元部分为数字电路，部分为模拟电路）</a:t>
            </a:r>
          </a:p>
        </p:txBody>
      </p:sp>
    </p:spTree>
    <p:extLst>
      <p:ext uri="{BB962C8B-B14F-4D97-AF65-F5344CB8AC3E}">
        <p14:creationId xmlns:p14="http://schemas.microsoft.com/office/powerpoint/2010/main" val="3045383998"/>
      </p:ext>
    </p:extLst>
  </p:cSld>
  <p:clrMapOvr>
    <a:masterClrMapping/>
  </p:clrMapOvr>
  <mc:AlternateContent xmlns:mc="http://schemas.openxmlformats.org/markup-compatibility/2006" xmlns:p14="http://schemas.microsoft.com/office/powerpoint/2010/main">
    <mc:Choice Requires="p14">
      <p:transition spd="slow" p14:dur="2000" advTm="3708"/>
    </mc:Choice>
    <mc:Fallback xmlns="">
      <p:transition spd="slow" advTm="3708"/>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en-US" dirty="0">
              <a:solidFill>
                <a:schemeClr val="bg1"/>
              </a:solidFill>
            </a:endParaRPr>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
        <p:nvSpPr>
          <p:cNvPr id="14" name="Rectangle 9"/>
          <p:cNvSpPr txBox="1">
            <a:spLocks noChangeArrowheads="1"/>
          </p:cNvSpPr>
          <p:nvPr/>
        </p:nvSpPr>
        <p:spPr bwMode="auto">
          <a:xfrm>
            <a:off x="395536" y="1613818"/>
            <a:ext cx="8207375" cy="1815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110000"/>
              </a:lnSpc>
            </a:pPr>
            <a:r>
              <a:rPr lang="zh-CN" altLang="en-US" sz="1800" dirty="0" smtClean="0">
                <a:solidFill>
                  <a:srgbClr val="0000FF"/>
                </a:solidFill>
                <a:latin typeface="微软雅黑" panose="020B0503020204020204" pitchFamily="34" charset="-122"/>
                <a:ea typeface="微软雅黑" panose="020B0503020204020204" pitchFamily="34" charset="-122"/>
              </a:rPr>
              <a:t>小信号低频电路：易受</a:t>
            </a:r>
            <a:r>
              <a:rPr lang="zh-CN" altLang="en-US" sz="1800" dirty="0" smtClean="0">
                <a:solidFill>
                  <a:srgbClr val="FF0000"/>
                </a:solidFill>
                <a:latin typeface="微软雅黑" panose="020B0503020204020204" pitchFamily="34" charset="-122"/>
                <a:ea typeface="微软雅黑" panose="020B0503020204020204" pitchFamily="34" charset="-122"/>
              </a:rPr>
              <a:t>公共阻抗干扰</a:t>
            </a:r>
            <a:r>
              <a:rPr lang="zh-CN" altLang="en-US" sz="1800" dirty="0" smtClean="0">
                <a:solidFill>
                  <a:srgbClr val="0000FF"/>
                </a:solidFill>
                <a:latin typeface="微软雅黑" panose="020B0503020204020204" pitchFamily="34" charset="-122"/>
                <a:ea typeface="微软雅黑" panose="020B0503020204020204" pitchFamily="34" charset="-122"/>
              </a:rPr>
              <a:t>，如低电平模拟电路、精密灵敏放大器、模拟仪器等（大部分模拟电路为低频电路）</a:t>
            </a:r>
            <a:endParaRPr lang="en-US" altLang="zh-CN" sz="1800" dirty="0" smtClean="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zh-CN" altLang="en-US" sz="1800" dirty="0" smtClean="0">
                <a:solidFill>
                  <a:srgbClr val="0000FF"/>
                </a:solidFill>
                <a:latin typeface="微软雅黑" panose="020B0503020204020204" pitchFamily="34" charset="-122"/>
                <a:ea typeface="微软雅黑" panose="020B0503020204020204" pitchFamily="34" charset="-122"/>
              </a:rPr>
              <a:t>大功率电源及感性负载电路：</a:t>
            </a:r>
            <a:r>
              <a:rPr lang="zh-CN" altLang="en-US" sz="1800" dirty="0" smtClean="0">
                <a:solidFill>
                  <a:srgbClr val="FF0000"/>
                </a:solidFill>
                <a:latin typeface="微软雅黑" panose="020B0503020204020204" pitchFamily="34" charset="-122"/>
                <a:ea typeface="微软雅黑" panose="020B0503020204020204" pitchFamily="34" charset="-122"/>
              </a:rPr>
              <a:t>易产生公共阻抗干扰</a:t>
            </a:r>
            <a:r>
              <a:rPr lang="zh-CN" altLang="en-US" sz="1800" dirty="0" smtClean="0">
                <a:solidFill>
                  <a:srgbClr val="0000FF"/>
                </a:solidFill>
                <a:latin typeface="微软雅黑" panose="020B0503020204020204" pitchFamily="34" charset="-122"/>
                <a:ea typeface="微软雅黑" panose="020B0503020204020204" pitchFamily="34" charset="-122"/>
              </a:rPr>
              <a:t>，如</a:t>
            </a:r>
            <a:r>
              <a:rPr lang="en-US" altLang="zh-CN" sz="1800" dirty="0" smtClean="0">
                <a:solidFill>
                  <a:srgbClr val="0000FF"/>
                </a:solidFill>
                <a:latin typeface="微软雅黑" panose="020B0503020204020204" pitchFamily="34" charset="-122"/>
                <a:ea typeface="微软雅黑" panose="020B0503020204020204" pitchFamily="34" charset="-122"/>
              </a:rPr>
              <a:t>DC/AC</a:t>
            </a:r>
            <a:r>
              <a:rPr lang="zh-CN" altLang="en-US" sz="1800" dirty="0" smtClean="0">
                <a:solidFill>
                  <a:srgbClr val="0000FF"/>
                </a:solidFill>
                <a:latin typeface="微软雅黑" panose="020B0503020204020204" pitchFamily="34" charset="-122"/>
                <a:ea typeface="微软雅黑" panose="020B0503020204020204" pitchFamily="34" charset="-122"/>
              </a:rPr>
              <a:t>电源、电动机、继电器、螺旋管等</a:t>
            </a:r>
            <a:endParaRPr lang="en-US" altLang="zh-CN" sz="1800" dirty="0" smtClean="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zh-CN" altLang="en-US" sz="1800" dirty="0" smtClean="0">
                <a:solidFill>
                  <a:srgbClr val="0000FF"/>
                </a:solidFill>
                <a:latin typeface="微软雅黑" panose="020B0503020204020204" pitchFamily="34" charset="-122"/>
                <a:ea typeface="微软雅黑" panose="020B0503020204020204" pitchFamily="34" charset="-122"/>
              </a:rPr>
              <a:t>金属机架或机箱：设备内各部件通过</a:t>
            </a:r>
            <a:r>
              <a:rPr lang="zh-CN" altLang="en-US" sz="1800" dirty="0" smtClean="0">
                <a:solidFill>
                  <a:srgbClr val="FF0000"/>
                </a:solidFill>
                <a:latin typeface="微软雅黑" panose="020B0503020204020204" pitchFamily="34" charset="-122"/>
                <a:ea typeface="微软雅黑" panose="020B0503020204020204" pitchFamily="34" charset="-122"/>
              </a:rPr>
              <a:t>单点接地接入机架</a:t>
            </a:r>
            <a:r>
              <a:rPr lang="zh-CN" altLang="en-US" sz="1800" dirty="0" smtClean="0">
                <a:solidFill>
                  <a:srgbClr val="0000FF"/>
                </a:solidFill>
                <a:latin typeface="微软雅黑" panose="020B0503020204020204" pitchFamily="34" charset="-122"/>
                <a:ea typeface="微软雅黑" panose="020B0503020204020204" pitchFamily="34" charset="-122"/>
              </a:rPr>
              <a:t>或机箱</a:t>
            </a:r>
            <a:endParaRPr lang="zh-CN" altLang="en-US" sz="1700" dirty="0">
              <a:solidFill>
                <a:srgbClr val="0000FF"/>
              </a:solidFill>
              <a:latin typeface="微软雅黑" panose="020B0503020204020204" pitchFamily="34" charset="-122"/>
              <a:ea typeface="微软雅黑" panose="020B0503020204020204" pitchFamily="34" charset="-122"/>
            </a:endParaRPr>
          </a:p>
        </p:txBody>
      </p:sp>
      <p:sp>
        <p:nvSpPr>
          <p:cNvPr id="16" name="Rectangle 13"/>
          <p:cNvSpPr>
            <a:spLocks noChangeArrowheads="1"/>
          </p:cNvSpPr>
          <p:nvPr/>
        </p:nvSpPr>
        <p:spPr bwMode="auto">
          <a:xfrm>
            <a:off x="215900" y="4016325"/>
            <a:ext cx="2879725"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anose="05000000000000000000" pitchFamily="2" charset="2"/>
              <a:buNone/>
            </a:pPr>
            <a:r>
              <a:rPr lang="en-US" altLang="zh-CN" sz="1600" dirty="0"/>
              <a:t>      </a:t>
            </a:r>
            <a:r>
              <a:rPr lang="zh-CN" altLang="en-US" sz="1600" dirty="0"/>
              <a:t>此方法简便使用，但需考虑好如何将电路合理分组，不要将工作功率或噪声电平相差大的电路归于同一个或同一组地线中</a:t>
            </a:r>
          </a:p>
        </p:txBody>
      </p:sp>
      <p:pic>
        <p:nvPicPr>
          <p:cNvPr id="17" name="Picture 6" descr="图片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625" y="3562301"/>
            <a:ext cx="5832475"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p:nvSpPr>
        <p:spPr>
          <a:xfrm>
            <a:off x="395536" y="906869"/>
            <a:ext cx="3240360" cy="572464"/>
          </a:xfrm>
          <a:prstGeom prst="rect">
            <a:avLst/>
          </a:prstGeom>
          <a:solidFill>
            <a:srgbClr val="7030A0"/>
          </a:solidFill>
        </p:spPr>
        <p:txBody>
          <a:bodyPr wrap="square">
            <a:spAutoFit/>
          </a:bodyPr>
          <a:lstStyle/>
          <a:p>
            <a:pPr marL="0" lvl="1" algn="ctr" eaLnBrk="1" hangingPunct="1">
              <a:lnSpc>
                <a:spcPct val="130000"/>
              </a:lnSpc>
              <a:buClr>
                <a:schemeClr val="hlink"/>
              </a:buClr>
              <a:buSzPct val="55000"/>
            </a:pPr>
            <a:r>
              <a:rPr kumimoji="1" lang="zh-CN" altLang="en-US" sz="2400" dirty="0" smtClean="0">
                <a:solidFill>
                  <a:schemeClr val="bg1"/>
                </a:solidFill>
                <a:latin typeface="微软雅黑" panose="020B0503020204020204" pitchFamily="34" charset="-122"/>
                <a:ea typeface="微软雅黑" panose="020B0503020204020204" pitchFamily="34" charset="-122"/>
              </a:rPr>
              <a:t>基本方法</a:t>
            </a:r>
            <a:r>
              <a:rPr kumimoji="1" lang="en-US" altLang="zh-CN" sz="2400" dirty="0" smtClean="0">
                <a:solidFill>
                  <a:schemeClr val="bg1"/>
                </a:solidFill>
                <a:latin typeface="微软雅黑" panose="020B0503020204020204" pitchFamily="34" charset="-122"/>
                <a:ea typeface="微软雅黑" panose="020B0503020204020204" pitchFamily="34" charset="-122"/>
              </a:rPr>
              <a:t>---</a:t>
            </a:r>
            <a:r>
              <a:rPr kumimoji="1" lang="zh-CN" altLang="en-US" sz="2400" dirty="0" smtClean="0">
                <a:solidFill>
                  <a:schemeClr val="bg1"/>
                </a:solidFill>
                <a:latin typeface="微软雅黑" panose="020B0503020204020204" pitchFamily="34" charset="-122"/>
                <a:ea typeface="微软雅黑" panose="020B0503020204020204" pitchFamily="34" charset="-122"/>
              </a:rPr>
              <a:t>单点</a:t>
            </a:r>
            <a:r>
              <a:rPr kumimoji="1" lang="zh-CN" altLang="en-US" sz="2400" dirty="0" smtClean="0">
                <a:solidFill>
                  <a:schemeClr val="bg1"/>
                </a:solidFill>
                <a:latin typeface="微软雅黑" panose="020B0503020204020204" pitchFamily="34" charset="-122"/>
                <a:ea typeface="微软雅黑" panose="020B0503020204020204" pitchFamily="34" charset="-122"/>
              </a:rPr>
              <a:t>接地</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7207627"/>
      </p:ext>
    </p:extLst>
  </p:cSld>
  <p:clrMapOvr>
    <a:masterClrMapping/>
  </p:clrMapOvr>
  <mc:AlternateContent xmlns:mc="http://schemas.openxmlformats.org/markup-compatibility/2006" xmlns:p14="http://schemas.microsoft.com/office/powerpoint/2010/main">
    <mc:Choice Requires="p14">
      <p:transition spd="slow" p14:dur="2000" advTm="3708"/>
    </mc:Choice>
    <mc:Fallback xmlns="">
      <p:transition spd="slow" advTm="3708"/>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en-US" dirty="0">
              <a:solidFill>
                <a:schemeClr val="bg1"/>
              </a:solidFill>
            </a:endParaRPr>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
        <p:nvSpPr>
          <p:cNvPr id="18" name="矩形 17"/>
          <p:cNvSpPr/>
          <p:nvPr/>
        </p:nvSpPr>
        <p:spPr>
          <a:xfrm>
            <a:off x="317591" y="949125"/>
            <a:ext cx="4935292" cy="572464"/>
          </a:xfrm>
          <a:prstGeom prst="rect">
            <a:avLst/>
          </a:prstGeom>
          <a:solidFill>
            <a:srgbClr val="7030A0"/>
          </a:solidFill>
        </p:spPr>
        <p:txBody>
          <a:bodyPr wrap="square">
            <a:spAutoFit/>
          </a:bodyPr>
          <a:lstStyle/>
          <a:p>
            <a:pPr marL="0" lvl="1" eaLnBrk="1" hangingPunct="1">
              <a:lnSpc>
                <a:spcPct val="130000"/>
              </a:lnSpc>
              <a:buClr>
                <a:schemeClr val="hlink"/>
              </a:buClr>
              <a:buSzPct val="55000"/>
            </a:pPr>
            <a:r>
              <a:rPr kumimoji="1" lang="zh-CN" altLang="en-US" sz="2400" dirty="0" smtClean="0">
                <a:solidFill>
                  <a:schemeClr val="bg1"/>
                </a:solidFill>
                <a:latin typeface="微软雅黑" panose="020B0503020204020204" pitchFamily="34" charset="-122"/>
                <a:ea typeface="微软雅黑" panose="020B0503020204020204" pitchFamily="34" charset="-122"/>
              </a:rPr>
              <a:t>单点接地案例</a:t>
            </a:r>
            <a:r>
              <a:rPr kumimoji="1" lang="en-US" altLang="zh-CN" sz="2400" dirty="0" smtClean="0">
                <a:solidFill>
                  <a:schemeClr val="bg1"/>
                </a:solidFill>
                <a:latin typeface="微软雅黑" panose="020B0503020204020204" pitchFamily="34" charset="-122"/>
                <a:ea typeface="微软雅黑" panose="020B0503020204020204" pitchFamily="34" charset="-122"/>
              </a:rPr>
              <a:t>--</a:t>
            </a:r>
            <a:r>
              <a:rPr kumimoji="1" lang="zh-CN" altLang="en-US" sz="2400" dirty="0" smtClean="0">
                <a:solidFill>
                  <a:schemeClr val="bg1"/>
                </a:solidFill>
                <a:latin typeface="微软雅黑" panose="020B0503020204020204" pitchFamily="34" charset="-122"/>
                <a:ea typeface="微软雅黑" panose="020B0503020204020204" pitchFamily="34" charset="-122"/>
              </a:rPr>
              <a:t>伺服舵机接地设计</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9" name="Picture 4" descr="085"/>
          <p:cNvPicPr>
            <a:picLocks noChangeAspect="1" noChangeArrowheads="1"/>
          </p:cNvPicPr>
          <p:nvPr/>
        </p:nvPicPr>
        <p:blipFill>
          <a:blip r:embed="rId5" cstate="print">
            <a:extLst>
              <a:ext uri="{28A0092B-C50C-407E-A947-70E740481C1C}">
                <a14:useLocalDpi xmlns:a14="http://schemas.microsoft.com/office/drawing/2010/main" val="0"/>
              </a:ext>
            </a:extLst>
          </a:blip>
          <a:srcRect l="1128" b="1706"/>
          <a:stretch>
            <a:fillRect/>
          </a:stretch>
        </p:blipFill>
        <p:spPr bwMode="auto">
          <a:xfrm>
            <a:off x="617132" y="3450848"/>
            <a:ext cx="3764872" cy="283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4" name="Picture 2" descr="https://ss0.baidu.com/7Po3dSag_xI4khGko9WTAnF6hhy/exp/w=500/sign=80a94f9aa3ec08fa260013a769ef3d4d/023b5bb5c9ea15ce41790b2cb5003af33a87b20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072" y="1700808"/>
            <a:ext cx="1698394" cy="15057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5"/>
          <p:cNvSpPr txBox="1">
            <a:spLocks noChangeArrowheads="1"/>
          </p:cNvSpPr>
          <p:nvPr/>
        </p:nvSpPr>
        <p:spPr bwMode="auto">
          <a:xfrm>
            <a:off x="4500116" y="1614686"/>
            <a:ext cx="4427984"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130000"/>
              </a:lnSpc>
            </a:pPr>
            <a:r>
              <a:rPr lang="zh-CN" altLang="en-US" sz="1800" b="1" dirty="0" smtClean="0">
                <a:solidFill>
                  <a:srgbClr val="0000FF"/>
                </a:solidFill>
                <a:latin typeface="微软雅黑" panose="020B0503020204020204" pitchFamily="34" charset="-122"/>
                <a:ea typeface="微软雅黑" panose="020B0503020204020204" pitchFamily="34" charset="-122"/>
              </a:rPr>
              <a:t>信号与电源地线</a:t>
            </a:r>
          </a:p>
          <a:p>
            <a:pPr lvl="1" eaLnBrk="1" hangingPunct="1">
              <a:lnSpc>
                <a:spcPct val="130000"/>
              </a:lnSpc>
            </a:pPr>
            <a:r>
              <a:rPr lang="zh-CN" altLang="en-US" sz="1800" b="0" dirty="0" smtClean="0">
                <a:solidFill>
                  <a:srgbClr val="0000FF"/>
                </a:solidFill>
                <a:latin typeface="微软雅黑" panose="020B0503020204020204" pitchFamily="34" charset="-122"/>
                <a:ea typeface="微软雅黑" panose="020B0503020204020204" pitchFamily="34" charset="-122"/>
              </a:rPr>
              <a:t>模拟速度指令信号</a:t>
            </a:r>
          </a:p>
          <a:p>
            <a:pPr lvl="1" eaLnBrk="1" hangingPunct="1">
              <a:lnSpc>
                <a:spcPct val="130000"/>
              </a:lnSpc>
            </a:pPr>
            <a:r>
              <a:rPr lang="zh-CN" altLang="en-US" sz="1800" b="0" dirty="0" smtClean="0">
                <a:solidFill>
                  <a:srgbClr val="0000FF"/>
                </a:solidFill>
                <a:latin typeface="微软雅黑" panose="020B0503020204020204" pitchFamily="34" charset="-122"/>
                <a:ea typeface="微软雅黑" panose="020B0503020204020204" pitchFamily="34" charset="-122"/>
              </a:rPr>
              <a:t>仪表输出模拟信号</a:t>
            </a:r>
          </a:p>
          <a:p>
            <a:pPr lvl="1" eaLnBrk="1" hangingPunct="1">
              <a:lnSpc>
                <a:spcPct val="130000"/>
              </a:lnSpc>
            </a:pPr>
            <a:r>
              <a:rPr lang="zh-CN" altLang="en-US" sz="1800" b="0" dirty="0" smtClean="0">
                <a:solidFill>
                  <a:srgbClr val="0000FF"/>
                </a:solidFill>
                <a:latin typeface="微软雅黑" panose="020B0503020204020204" pitchFamily="34" charset="-122"/>
                <a:ea typeface="微软雅黑" panose="020B0503020204020204" pitchFamily="34" charset="-122"/>
              </a:rPr>
              <a:t>交流伺服电机编码器指令信号</a:t>
            </a:r>
          </a:p>
          <a:p>
            <a:pPr lvl="1" eaLnBrk="1" hangingPunct="1">
              <a:lnSpc>
                <a:spcPct val="130000"/>
              </a:lnSpc>
            </a:pPr>
            <a:r>
              <a:rPr lang="en-US" altLang="zh-CN" sz="1800" b="0" dirty="0" smtClean="0">
                <a:solidFill>
                  <a:srgbClr val="0000FF"/>
                </a:solidFill>
                <a:latin typeface="微软雅黑" panose="020B0503020204020204" pitchFamily="34" charset="-122"/>
                <a:ea typeface="微软雅黑" panose="020B0503020204020204" pitchFamily="34" charset="-122"/>
              </a:rPr>
              <a:t>24VDC</a:t>
            </a:r>
            <a:r>
              <a:rPr lang="zh-CN" altLang="en-US" sz="1800" b="0" dirty="0" smtClean="0">
                <a:solidFill>
                  <a:srgbClr val="0000FF"/>
                </a:solidFill>
                <a:latin typeface="微软雅黑" panose="020B0503020204020204" pitchFamily="34" charset="-122"/>
                <a:ea typeface="微软雅黑" panose="020B0503020204020204" pitchFamily="34" charset="-122"/>
              </a:rPr>
              <a:t>电源，供给开关量电路</a:t>
            </a:r>
          </a:p>
          <a:p>
            <a:pPr lvl="1" eaLnBrk="1" hangingPunct="1">
              <a:lnSpc>
                <a:spcPct val="130000"/>
              </a:lnSpc>
            </a:pPr>
            <a:r>
              <a:rPr lang="en-US" altLang="zh-CN" sz="1800" b="0" dirty="0" smtClean="0">
                <a:solidFill>
                  <a:srgbClr val="0000FF"/>
                </a:solidFill>
                <a:latin typeface="微软雅黑" panose="020B0503020204020204" pitchFamily="34" charset="-122"/>
                <a:ea typeface="微软雅黑" panose="020B0503020204020204" pitchFamily="34" charset="-122"/>
              </a:rPr>
              <a:t>12VDC</a:t>
            </a:r>
            <a:r>
              <a:rPr lang="zh-CN" altLang="en-US" sz="1800" b="0" dirty="0" smtClean="0">
                <a:solidFill>
                  <a:srgbClr val="0000FF"/>
                </a:solidFill>
                <a:latin typeface="微软雅黑" panose="020B0503020204020204" pitchFamily="34" charset="-122"/>
                <a:ea typeface="微软雅黑" panose="020B0503020204020204" pitchFamily="34" charset="-122"/>
              </a:rPr>
              <a:t>电源，供给</a:t>
            </a:r>
            <a:r>
              <a:rPr lang="en-US" altLang="zh-CN" sz="1800" b="0" dirty="0" smtClean="0">
                <a:solidFill>
                  <a:srgbClr val="0000FF"/>
                </a:solidFill>
                <a:latin typeface="微软雅黑" panose="020B0503020204020204" pitchFamily="34" charset="-122"/>
                <a:ea typeface="微软雅黑" panose="020B0503020204020204" pitchFamily="34" charset="-122"/>
              </a:rPr>
              <a:t>RS-232</a:t>
            </a:r>
            <a:r>
              <a:rPr lang="zh-CN" altLang="en-US" sz="1800" b="0" dirty="0" smtClean="0">
                <a:solidFill>
                  <a:srgbClr val="0000FF"/>
                </a:solidFill>
                <a:latin typeface="微软雅黑" panose="020B0503020204020204" pitchFamily="34" charset="-122"/>
                <a:ea typeface="微软雅黑" panose="020B0503020204020204" pitchFamily="34" charset="-122"/>
              </a:rPr>
              <a:t>通信口</a:t>
            </a:r>
          </a:p>
          <a:p>
            <a:pPr eaLnBrk="1" hangingPunct="1">
              <a:lnSpc>
                <a:spcPct val="130000"/>
              </a:lnSpc>
            </a:pPr>
            <a:r>
              <a:rPr lang="zh-CN" altLang="en-US" sz="1800" b="1" dirty="0" smtClean="0">
                <a:solidFill>
                  <a:srgbClr val="0000FF"/>
                </a:solidFill>
                <a:latin typeface="微软雅黑" panose="020B0503020204020204" pitchFamily="34" charset="-122"/>
                <a:ea typeface="微软雅黑" panose="020B0503020204020204" pitchFamily="34" charset="-122"/>
              </a:rPr>
              <a:t>交流电源与金属件地线</a:t>
            </a:r>
          </a:p>
          <a:p>
            <a:pPr lvl="1" eaLnBrk="1" hangingPunct="1">
              <a:lnSpc>
                <a:spcPct val="130000"/>
              </a:lnSpc>
            </a:pPr>
            <a:r>
              <a:rPr lang="zh-CN" altLang="en-US" sz="1800" b="0" dirty="0" smtClean="0">
                <a:solidFill>
                  <a:srgbClr val="0000FF"/>
                </a:solidFill>
                <a:latin typeface="微软雅黑" panose="020B0503020204020204" pitchFamily="34" charset="-122"/>
                <a:ea typeface="微软雅黑" panose="020B0503020204020204" pitchFamily="34" charset="-122"/>
              </a:rPr>
              <a:t>外部送入的动力电源零线</a:t>
            </a:r>
          </a:p>
          <a:p>
            <a:pPr lvl="1" eaLnBrk="1" hangingPunct="1">
              <a:lnSpc>
                <a:spcPct val="130000"/>
              </a:lnSpc>
            </a:pPr>
            <a:r>
              <a:rPr lang="zh-CN" altLang="en-US" sz="1800" b="0" dirty="0" smtClean="0">
                <a:solidFill>
                  <a:srgbClr val="0000FF"/>
                </a:solidFill>
                <a:latin typeface="微软雅黑" panose="020B0503020204020204" pitchFamily="34" charset="-122"/>
                <a:ea typeface="微软雅黑" panose="020B0503020204020204" pitchFamily="34" charset="-122"/>
              </a:rPr>
              <a:t>动力变压器屏蔽壳</a:t>
            </a:r>
          </a:p>
          <a:p>
            <a:pPr lvl="1" eaLnBrk="1" hangingPunct="1">
              <a:lnSpc>
                <a:spcPct val="130000"/>
              </a:lnSpc>
            </a:pPr>
            <a:r>
              <a:rPr lang="zh-CN" altLang="en-US" sz="1800" b="0" dirty="0" smtClean="0">
                <a:solidFill>
                  <a:srgbClr val="0000FF"/>
                </a:solidFill>
                <a:latin typeface="微软雅黑" panose="020B0503020204020204" pitchFamily="34" charset="-122"/>
                <a:ea typeface="微软雅黑" panose="020B0503020204020204" pitchFamily="34" charset="-122"/>
              </a:rPr>
              <a:t>机箱外壳</a:t>
            </a:r>
          </a:p>
          <a:p>
            <a:pPr lvl="1" eaLnBrk="1" hangingPunct="1">
              <a:lnSpc>
                <a:spcPct val="130000"/>
              </a:lnSpc>
            </a:pPr>
            <a:r>
              <a:rPr lang="zh-CN" altLang="en-US" sz="1800" b="0" dirty="0" smtClean="0">
                <a:solidFill>
                  <a:srgbClr val="0000FF"/>
                </a:solidFill>
                <a:latin typeface="微软雅黑" panose="020B0503020204020204" pitchFamily="34" charset="-122"/>
                <a:ea typeface="微软雅黑" panose="020B0503020204020204" pitchFamily="34" charset="-122"/>
              </a:rPr>
              <a:t>交流伺服电机</a:t>
            </a:r>
            <a:endParaRPr lang="zh-CN" altLang="en-US" sz="1800" b="0" dirty="0">
              <a:solidFill>
                <a:srgbClr val="0000FF"/>
              </a:solidFill>
              <a:latin typeface="微软雅黑" panose="020B0503020204020204" pitchFamily="34" charset="-122"/>
              <a:ea typeface="微软雅黑" panose="020B0503020204020204" pitchFamily="34" charset="-122"/>
            </a:endParaRPr>
          </a:p>
        </p:txBody>
      </p:sp>
      <p:pic>
        <p:nvPicPr>
          <p:cNvPr id="23556" name="Picture 4" descr="https://pics3.baidu.com/feed/aec379310a55b319c95fadb1ef45912ccdfc1741.jpeg?token=9429c9d5d41fab29904f88b3c032a52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30858" y="1916832"/>
            <a:ext cx="1933033" cy="1289696"/>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718592" y="6032500"/>
            <a:ext cx="576064" cy="420836"/>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915816" y="6025728"/>
            <a:ext cx="576064" cy="420836"/>
          </a:xfrm>
          <a:prstGeom prst="ellipse">
            <a:avLst/>
          </a:prstGeom>
          <a:no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864996" y="4581128"/>
            <a:ext cx="576064" cy="420836"/>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776412" y="5034693"/>
            <a:ext cx="605592" cy="2867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158624" y="5340642"/>
            <a:ext cx="546536" cy="375284"/>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2010226" y="4678658"/>
            <a:ext cx="546536" cy="375284"/>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547664" y="4393486"/>
            <a:ext cx="453802" cy="187642"/>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873828" y="3914259"/>
            <a:ext cx="453802" cy="187642"/>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标注 2"/>
          <p:cNvSpPr/>
          <p:nvPr/>
        </p:nvSpPr>
        <p:spPr>
          <a:xfrm>
            <a:off x="4038850" y="5877272"/>
            <a:ext cx="863476" cy="576064"/>
          </a:xfrm>
          <a:prstGeom prst="wedgeRoundRectCallout">
            <a:avLst>
              <a:gd name="adj1" fmla="val -112022"/>
              <a:gd name="adj2" fmla="val 184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单点接地</a:t>
            </a:r>
            <a:endParaRPr lang="zh-CN" altLang="en-US" dirty="0"/>
          </a:p>
        </p:txBody>
      </p:sp>
    </p:spTree>
    <p:extLst>
      <p:ext uri="{BB962C8B-B14F-4D97-AF65-F5344CB8AC3E}">
        <p14:creationId xmlns:p14="http://schemas.microsoft.com/office/powerpoint/2010/main" val="2711703357"/>
      </p:ext>
    </p:extLst>
  </p:cSld>
  <p:clrMapOvr>
    <a:masterClrMapping/>
  </p:clrMapOvr>
  <mc:AlternateContent xmlns:mc="http://schemas.openxmlformats.org/markup-compatibility/2006" xmlns:p14="http://schemas.microsoft.com/office/powerpoint/2010/main">
    <mc:Choice Requires="p14">
      <p:transition spd="slow" p14:dur="2000" advTm="3708"/>
    </mc:Choice>
    <mc:Fallback xmlns="">
      <p:transition spd="slow" advTm="3708"/>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en-US" dirty="0">
              <a:solidFill>
                <a:schemeClr val="bg1"/>
              </a:solidFill>
            </a:endParaRPr>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
        <p:nvSpPr>
          <p:cNvPr id="11" name="矩形 10"/>
          <p:cNvSpPr/>
          <p:nvPr/>
        </p:nvSpPr>
        <p:spPr>
          <a:xfrm>
            <a:off x="395536" y="906869"/>
            <a:ext cx="3096344" cy="572464"/>
          </a:xfrm>
          <a:prstGeom prst="rect">
            <a:avLst/>
          </a:prstGeom>
          <a:solidFill>
            <a:srgbClr val="7030A0"/>
          </a:solidFill>
        </p:spPr>
        <p:txBody>
          <a:bodyPr wrap="square">
            <a:spAutoFit/>
          </a:bodyPr>
          <a:lstStyle/>
          <a:p>
            <a:pPr marL="0" lvl="1" algn="ctr" eaLnBrk="1" hangingPunct="1">
              <a:lnSpc>
                <a:spcPct val="130000"/>
              </a:lnSpc>
              <a:buClr>
                <a:schemeClr val="hlink"/>
              </a:buClr>
              <a:buSzPct val="55000"/>
            </a:pPr>
            <a:r>
              <a:rPr kumimoji="1" lang="zh-CN" altLang="en-US" sz="2400" dirty="0" smtClean="0">
                <a:solidFill>
                  <a:schemeClr val="bg1"/>
                </a:solidFill>
                <a:latin typeface="微软雅黑" panose="020B0503020204020204" pitchFamily="34" charset="-122"/>
                <a:ea typeface="微软雅黑" panose="020B0503020204020204" pitchFamily="34" charset="-122"/>
              </a:rPr>
              <a:t>基本方法</a:t>
            </a:r>
            <a:r>
              <a:rPr kumimoji="1" lang="en-US" altLang="zh-CN" sz="2400" dirty="0" smtClean="0">
                <a:solidFill>
                  <a:schemeClr val="bg1"/>
                </a:solidFill>
                <a:latin typeface="微软雅黑" panose="020B0503020204020204" pitchFamily="34" charset="-122"/>
                <a:ea typeface="微软雅黑" panose="020B0503020204020204" pitchFamily="34" charset="-122"/>
              </a:rPr>
              <a:t>---</a:t>
            </a:r>
            <a:r>
              <a:rPr kumimoji="1" lang="zh-CN" altLang="en-US" sz="2400" dirty="0" smtClean="0">
                <a:solidFill>
                  <a:schemeClr val="bg1"/>
                </a:solidFill>
                <a:latin typeface="微软雅黑" panose="020B0503020204020204" pitchFamily="34" charset="-122"/>
                <a:ea typeface="微软雅黑" panose="020B0503020204020204" pitchFamily="34" charset="-122"/>
              </a:rPr>
              <a:t>多点接地</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2050" name="Picture 2" descr="https://gimg2.baidu.com/image_search/src=http%3A%2F%2Fp0.itc.cn%2Fq_70%2Fimages01%2F20210114%2F24486a59193546718b0299b06976c816.jpeg&amp;refer=http%3A%2F%2Fp0.itc.cn&amp;app=2002&amp;size=f9999,10000&amp;q=a80&amp;n=0&amp;g=0n&amp;fmt=auto?sec=1653738631&amp;t=d7dd89905c0be336b019e8a386be257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535" y="1699100"/>
            <a:ext cx="3575951" cy="21602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gimg2.baidu.com/image_search/src=http%3A%2F%2Fsteakandred.com%2Fuploads%2Fallimg%2F200518%2F3-20051R131420-L.png&amp;refer=http%3A%2F%2Fsteakandred.com&amp;app=2002&amp;size=f9999,10000&amp;q=a80&amp;n=0&amp;g=0n&amp;fmt=auto?sec=1653738678&amp;t=09a15b9f25dcdcb25f8297b8659c403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9293" y="4183286"/>
            <a:ext cx="3632194" cy="21540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gimg2.baidu.com/image_search/src=http%3A%2F%2Fimg-blog.csdnimg.cn%2F20190614155321248.png%3Fx-oss-process%3Dimage%2Fwatermark%2Ctype_ZmFuZ3poZW5naGVpdGk%2Cshadow_10%2Ctext_aHR0cHM6Ly9ibG9nLmNzZG4ubmV0L2NhaWdlbjAwMDE%3D%2Csize_16%2Ccolor_FFFFFF%2Ct_70&amp;refer=http%3A%2F%2Fimg-blog.csdnimg.cn&amp;app=2002&amp;size=f9999,10000&amp;q=a80&amp;n=0&amp;g=0n&amp;fmt=auto?sec=1653738732&amp;t=156ab178674431ebc2d979a62525b22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59034" y="4152006"/>
            <a:ext cx="3884968" cy="21852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图片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11037" y="2001073"/>
            <a:ext cx="4132965" cy="206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6772331"/>
      </p:ext>
    </p:extLst>
  </p:cSld>
  <p:clrMapOvr>
    <a:masterClrMapping/>
  </p:clrMapOvr>
  <mc:AlternateContent xmlns:mc="http://schemas.openxmlformats.org/markup-compatibility/2006" xmlns:p14="http://schemas.microsoft.com/office/powerpoint/2010/main">
    <mc:Choice Requires="p14">
      <p:transition spd="slow" p14:dur="2000" advTm="3708"/>
    </mc:Choice>
    <mc:Fallback xmlns="">
      <p:transition spd="slow" advTm="3708"/>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6" descr="图片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538574"/>
            <a:ext cx="6335712"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en-US" dirty="0">
              <a:solidFill>
                <a:schemeClr val="bg1"/>
              </a:solidFill>
            </a:endParaRPr>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
        <p:nvSpPr>
          <p:cNvPr id="18" name="矩形 17"/>
          <p:cNvSpPr/>
          <p:nvPr/>
        </p:nvSpPr>
        <p:spPr>
          <a:xfrm>
            <a:off x="395536" y="906869"/>
            <a:ext cx="3168352" cy="572464"/>
          </a:xfrm>
          <a:prstGeom prst="rect">
            <a:avLst/>
          </a:prstGeom>
          <a:solidFill>
            <a:srgbClr val="7030A0"/>
          </a:solidFill>
        </p:spPr>
        <p:txBody>
          <a:bodyPr wrap="square">
            <a:spAutoFit/>
          </a:bodyPr>
          <a:lstStyle/>
          <a:p>
            <a:pPr marL="0" lvl="1" eaLnBrk="1" hangingPunct="1">
              <a:lnSpc>
                <a:spcPct val="130000"/>
              </a:lnSpc>
              <a:buClr>
                <a:schemeClr val="hlink"/>
              </a:buClr>
              <a:buSzPct val="55000"/>
            </a:pPr>
            <a:r>
              <a:rPr kumimoji="1" lang="zh-CN" altLang="en-US" sz="2400" dirty="0" smtClean="0">
                <a:solidFill>
                  <a:schemeClr val="bg1"/>
                </a:solidFill>
                <a:latin typeface="微软雅黑" panose="020B0503020204020204" pitchFamily="34" charset="-122"/>
                <a:ea typeface="微软雅黑" panose="020B0503020204020204" pitchFamily="34" charset="-122"/>
              </a:rPr>
              <a:t>基本方法</a:t>
            </a:r>
            <a:r>
              <a:rPr kumimoji="1" lang="en-US" altLang="zh-CN" sz="2400" dirty="0" smtClean="0">
                <a:solidFill>
                  <a:schemeClr val="bg1"/>
                </a:solidFill>
                <a:latin typeface="微软雅黑" panose="020B0503020204020204" pitchFamily="34" charset="-122"/>
                <a:ea typeface="微软雅黑" panose="020B0503020204020204" pitchFamily="34" charset="-122"/>
              </a:rPr>
              <a:t>---</a:t>
            </a:r>
            <a:r>
              <a:rPr kumimoji="1" lang="zh-CN" altLang="en-US" sz="2400" dirty="0" smtClean="0">
                <a:solidFill>
                  <a:schemeClr val="bg1"/>
                </a:solidFill>
                <a:latin typeface="微软雅黑" panose="020B0503020204020204" pitchFamily="34" charset="-122"/>
                <a:ea typeface="微软雅黑" panose="020B0503020204020204" pitchFamily="34" charset="-122"/>
              </a:rPr>
              <a:t>多点接地</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7" name="Rectangle 4"/>
          <p:cNvSpPr>
            <a:spLocks noChangeArrowheads="1"/>
          </p:cNvSpPr>
          <p:nvPr/>
        </p:nvSpPr>
        <p:spPr bwMode="auto">
          <a:xfrm>
            <a:off x="705282" y="4521200"/>
            <a:ext cx="8424863"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SzPct val="60000"/>
            </a:pPr>
            <a:r>
              <a:rPr lang="zh-CN" altLang="en-US" sz="1800" dirty="0">
                <a:latin typeface="微软雅黑" panose="020B0503020204020204" pitchFamily="34" charset="-122"/>
                <a:ea typeface="微软雅黑" panose="020B0503020204020204" pitchFamily="34" charset="-122"/>
              </a:rPr>
              <a:t>所有单元就近接地，使接地线尽量短</a:t>
            </a:r>
          </a:p>
          <a:p>
            <a:pPr eaLnBrk="1" hangingPunct="1">
              <a:lnSpc>
                <a:spcPct val="110000"/>
              </a:lnSpc>
              <a:buSzPct val="60000"/>
            </a:pPr>
            <a:r>
              <a:rPr lang="zh-CN" altLang="en-US" sz="1800" dirty="0">
                <a:latin typeface="微软雅黑" panose="020B0503020204020204" pitchFamily="34" charset="-122"/>
                <a:ea typeface="微软雅黑" panose="020B0503020204020204" pitchFamily="34" charset="-122"/>
              </a:rPr>
              <a:t>可有效减少地线的寄生电感和分布电容的不良影响</a:t>
            </a:r>
          </a:p>
          <a:p>
            <a:pPr eaLnBrk="1" hangingPunct="1">
              <a:lnSpc>
                <a:spcPct val="110000"/>
              </a:lnSpc>
              <a:buSzPct val="60000"/>
            </a:pPr>
            <a:r>
              <a:rPr lang="zh-CN" altLang="en-US" sz="1800" dirty="0">
                <a:latin typeface="微软雅黑" panose="020B0503020204020204" pitchFamily="34" charset="-122"/>
                <a:ea typeface="微软雅黑" panose="020B0503020204020204" pitchFamily="34" charset="-122"/>
              </a:rPr>
              <a:t>与并联型单点接地的区别是各接地点之间具有极低的阻抗（几乎为等电势），如</a:t>
            </a:r>
            <a:r>
              <a:rPr lang="en-US" altLang="zh-CN" sz="1800" dirty="0">
                <a:latin typeface="微软雅黑" panose="020B0503020204020204" pitchFamily="34" charset="-122"/>
                <a:ea typeface="微软雅黑" panose="020B0503020204020204" pitchFamily="34" charset="-122"/>
              </a:rPr>
              <a:t>PCB</a:t>
            </a:r>
            <a:r>
              <a:rPr lang="zh-CN" altLang="en-US" sz="1800" dirty="0">
                <a:latin typeface="微软雅黑" panose="020B0503020204020204" pitchFamily="34" charset="-122"/>
                <a:ea typeface="微软雅黑" panose="020B0503020204020204" pitchFamily="34" charset="-122"/>
              </a:rPr>
              <a:t>的接地平面、金属机架或机箱等</a:t>
            </a:r>
          </a:p>
          <a:p>
            <a:pPr eaLnBrk="1" hangingPunct="1">
              <a:lnSpc>
                <a:spcPct val="110000"/>
              </a:lnSpc>
              <a:buSzPct val="60000"/>
            </a:pPr>
            <a:endParaRPr lang="en-US" altLang="zh-CN" sz="1800" dirty="0">
              <a:latin typeface="微软雅黑" panose="020B0503020204020204" pitchFamily="34" charset="-122"/>
              <a:ea typeface="微软雅黑" panose="020B0503020204020204" pitchFamily="34" charset="-122"/>
            </a:endParaRPr>
          </a:p>
        </p:txBody>
      </p:sp>
      <p:sp>
        <p:nvSpPr>
          <p:cNvPr id="21" name="Text Box 8"/>
          <p:cNvSpPr txBox="1">
            <a:spLocks noChangeArrowheads="1"/>
          </p:cNvSpPr>
          <p:nvPr/>
        </p:nvSpPr>
        <p:spPr bwMode="auto">
          <a:xfrm>
            <a:off x="2531671" y="6032500"/>
            <a:ext cx="3960440" cy="396875"/>
          </a:xfrm>
          <a:prstGeom prst="rect">
            <a:avLst/>
          </a:prstGeom>
          <a:solidFill>
            <a:srgbClr val="7030A0"/>
          </a:solidFill>
          <a:ln w="9525">
            <a:solidFill>
              <a:srgbClr val="000000"/>
            </a:solidFill>
            <a:miter lim="800000"/>
            <a:headEnd/>
            <a:tailEnd/>
          </a:ln>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000" b="1" dirty="0">
                <a:solidFill>
                  <a:srgbClr val="FFFF00"/>
                </a:solidFill>
                <a:latin typeface="微软雅黑" panose="020B0503020204020204" pitchFamily="34" charset="-122"/>
                <a:ea typeface="微软雅黑" panose="020B0503020204020204" pitchFamily="34" charset="-122"/>
              </a:rPr>
              <a:t>适用条件：高频，</a:t>
            </a:r>
            <a:r>
              <a:rPr lang="zh-CN" altLang="en-US" sz="2000" b="1" dirty="0">
                <a:solidFill>
                  <a:srgbClr val="FFFF00"/>
                </a:solidFill>
                <a:latin typeface="微软雅黑" panose="020B0503020204020204" pitchFamily="34" charset="-122"/>
                <a:ea typeface="微软雅黑" panose="020B0503020204020204" pitchFamily="34" charset="-122"/>
                <a:sym typeface="Symbol" panose="05050102010706020507" pitchFamily="18" charset="2"/>
              </a:rPr>
              <a:t>高速数字电路</a:t>
            </a:r>
          </a:p>
        </p:txBody>
      </p:sp>
    </p:spTree>
    <p:extLst>
      <p:ext uri="{BB962C8B-B14F-4D97-AF65-F5344CB8AC3E}">
        <p14:creationId xmlns:p14="http://schemas.microsoft.com/office/powerpoint/2010/main" val="3777083960"/>
      </p:ext>
    </p:extLst>
  </p:cSld>
  <p:clrMapOvr>
    <a:masterClrMapping/>
  </p:clrMapOvr>
  <mc:AlternateContent xmlns:mc="http://schemas.openxmlformats.org/markup-compatibility/2006" xmlns:p14="http://schemas.microsoft.com/office/powerpoint/2010/main">
    <mc:Choice Requires="p14">
      <p:transition spd="slow" p14:dur="2000" advTm="3708"/>
    </mc:Choice>
    <mc:Fallback xmlns="">
      <p:transition spd="slow" advTm="3708"/>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2253038"/>
            <a:ext cx="4408452" cy="72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179511" y="2408672"/>
            <a:ext cx="2172390" cy="523220"/>
          </a:xfrm>
          <a:prstGeom prst="rect">
            <a:avLst/>
          </a:prstGeom>
        </p:spPr>
        <p:txBody>
          <a:bodyPr wrap="none">
            <a:spAutoFit/>
          </a:bodyPr>
          <a:lstStyle/>
          <a:p>
            <a:r>
              <a:rPr lang="en-US" altLang="zh-CN" sz="2800" dirty="0" smtClean="0">
                <a:solidFill>
                  <a:srgbClr val="FF0000"/>
                </a:solidFill>
                <a:latin typeface="黑体" panose="02010609060101010101" pitchFamily="49" charset="-122"/>
                <a:ea typeface="黑体" panose="02010609060101010101" pitchFamily="49" charset="-122"/>
              </a:rPr>
              <a:t>§3.1  </a:t>
            </a:r>
            <a:r>
              <a:rPr lang="zh-CN" altLang="en-US" sz="2800" dirty="0" smtClean="0">
                <a:solidFill>
                  <a:srgbClr val="FF0000"/>
                </a:solidFill>
                <a:latin typeface="黑体" panose="02010609060101010101" pitchFamily="49" charset="-122"/>
                <a:ea typeface="黑体" panose="02010609060101010101" pitchFamily="49" charset="-122"/>
              </a:rPr>
              <a:t>概述</a:t>
            </a:r>
            <a:endParaRPr lang="zh-CN" altLang="en-US" sz="2800" dirty="0">
              <a:solidFill>
                <a:srgbClr val="FF0000"/>
              </a:solidFill>
            </a:endParaRPr>
          </a:p>
        </p:txBody>
      </p:sp>
      <p:sp>
        <p:nvSpPr>
          <p:cNvPr id="22" name="矩形 21"/>
          <p:cNvSpPr/>
          <p:nvPr/>
        </p:nvSpPr>
        <p:spPr>
          <a:xfrm>
            <a:off x="1923678" y="1048929"/>
            <a:ext cx="5472583" cy="72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3" name="矩形 22"/>
          <p:cNvSpPr/>
          <p:nvPr/>
        </p:nvSpPr>
        <p:spPr>
          <a:xfrm>
            <a:off x="1995686" y="1204563"/>
            <a:ext cx="3433953" cy="523220"/>
          </a:xfrm>
          <a:prstGeom prst="rect">
            <a:avLst/>
          </a:prstGeom>
        </p:spPr>
        <p:txBody>
          <a:bodyPr wrap="none">
            <a:spAutoFit/>
          </a:bodyPr>
          <a:lstStyle/>
          <a:p>
            <a:r>
              <a:rPr lang="zh-CN" altLang="en-US" sz="2800" dirty="0" smtClean="0">
                <a:solidFill>
                  <a:srgbClr val="0000FF"/>
                </a:solidFill>
                <a:latin typeface="黑体" panose="02010609060101010101" pitchFamily="49" charset="-122"/>
                <a:ea typeface="黑体" panose="02010609060101010101" pitchFamily="49" charset="-122"/>
              </a:rPr>
              <a:t>第</a:t>
            </a:r>
            <a:r>
              <a:rPr lang="en-US" altLang="zh-CN" sz="2800" dirty="0" smtClean="0">
                <a:solidFill>
                  <a:srgbClr val="0000FF"/>
                </a:solidFill>
                <a:latin typeface="黑体" panose="02010609060101010101" pitchFamily="49" charset="-122"/>
                <a:ea typeface="黑体" panose="02010609060101010101" pitchFamily="49" charset="-122"/>
              </a:rPr>
              <a:t>3</a:t>
            </a:r>
            <a:r>
              <a:rPr lang="zh-CN" altLang="en-US" sz="2800" dirty="0" smtClean="0">
                <a:solidFill>
                  <a:srgbClr val="0000FF"/>
                </a:solidFill>
                <a:latin typeface="黑体" panose="02010609060101010101" pitchFamily="49" charset="-122"/>
                <a:ea typeface="黑体" panose="02010609060101010101" pitchFamily="49" charset="-122"/>
              </a:rPr>
              <a:t>章   基本防护法</a:t>
            </a:r>
            <a:endParaRPr lang="zh-CN" altLang="en-US" sz="2800" dirty="0">
              <a:solidFill>
                <a:srgbClr val="0000FF"/>
              </a:solidFill>
            </a:endParaRPr>
          </a:p>
        </p:txBody>
      </p:sp>
      <p:sp>
        <p:nvSpPr>
          <p:cNvPr id="24" name="矩形 23"/>
          <p:cNvSpPr/>
          <p:nvPr/>
        </p:nvSpPr>
        <p:spPr>
          <a:xfrm>
            <a:off x="107504" y="3087526"/>
            <a:ext cx="4408452" cy="72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6" name="矩形 25"/>
          <p:cNvSpPr/>
          <p:nvPr/>
        </p:nvSpPr>
        <p:spPr>
          <a:xfrm>
            <a:off x="107504" y="3906036"/>
            <a:ext cx="4408452" cy="72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0"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smtClean="0">
                <a:solidFill>
                  <a:schemeClr val="bg1"/>
                </a:solidFill>
                <a:latin typeface="黑体" panose="02010609060101010101" pitchFamily="49" charset="-122"/>
                <a:ea typeface="黑体" panose="02010609060101010101" pitchFamily="49" charset="-122"/>
              </a:rPr>
              <a:t>航天电子系统设计</a:t>
            </a:r>
            <a:endParaRPr lang="zh-CN" altLang="en-US" sz="2800" dirty="0">
              <a:solidFill>
                <a:schemeClr val="bg1"/>
              </a:solidFill>
            </a:endParaRPr>
          </a:p>
        </p:txBody>
      </p:sp>
      <p:sp>
        <p:nvSpPr>
          <p:cNvPr id="11" name="矩形 10"/>
          <p:cNvSpPr/>
          <p:nvPr/>
        </p:nvSpPr>
        <p:spPr>
          <a:xfrm>
            <a:off x="107504" y="4725144"/>
            <a:ext cx="4408452" cy="72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 name="矩形 12"/>
          <p:cNvSpPr/>
          <p:nvPr/>
        </p:nvSpPr>
        <p:spPr>
          <a:xfrm>
            <a:off x="158186" y="3177537"/>
            <a:ext cx="2172390" cy="523220"/>
          </a:xfrm>
          <a:prstGeom prst="rect">
            <a:avLst/>
          </a:prstGeom>
        </p:spPr>
        <p:txBody>
          <a:bodyPr wrap="none">
            <a:spAutoFit/>
          </a:bodyPr>
          <a:lstStyle/>
          <a:p>
            <a:r>
              <a:rPr lang="en-US" altLang="zh-CN" sz="2800" dirty="0" smtClean="0">
                <a:solidFill>
                  <a:srgbClr val="0000FF"/>
                </a:solidFill>
                <a:latin typeface="黑体" panose="02010609060101010101" pitchFamily="49" charset="-122"/>
                <a:ea typeface="黑体" panose="02010609060101010101" pitchFamily="49" charset="-122"/>
              </a:rPr>
              <a:t>§3.2  </a:t>
            </a:r>
            <a:r>
              <a:rPr lang="zh-CN" altLang="en-US" sz="2800" dirty="0" smtClean="0">
                <a:solidFill>
                  <a:srgbClr val="0000FF"/>
                </a:solidFill>
                <a:latin typeface="黑体" panose="02010609060101010101" pitchFamily="49" charset="-122"/>
                <a:ea typeface="黑体" panose="02010609060101010101" pitchFamily="49" charset="-122"/>
              </a:rPr>
              <a:t>接地</a:t>
            </a:r>
            <a:endParaRPr lang="zh-CN" altLang="en-US" sz="2800" dirty="0">
              <a:solidFill>
                <a:srgbClr val="0000FF"/>
              </a:solidFill>
            </a:endParaRPr>
          </a:p>
        </p:txBody>
      </p:sp>
      <p:sp>
        <p:nvSpPr>
          <p:cNvPr id="14" name="矩形 13"/>
          <p:cNvSpPr/>
          <p:nvPr/>
        </p:nvSpPr>
        <p:spPr>
          <a:xfrm>
            <a:off x="179511" y="4004466"/>
            <a:ext cx="2172390" cy="523220"/>
          </a:xfrm>
          <a:prstGeom prst="rect">
            <a:avLst/>
          </a:prstGeom>
        </p:spPr>
        <p:txBody>
          <a:bodyPr wrap="none">
            <a:spAutoFit/>
          </a:bodyPr>
          <a:lstStyle/>
          <a:p>
            <a:r>
              <a:rPr lang="en-US" altLang="zh-CN" sz="2800" dirty="0" smtClean="0">
                <a:solidFill>
                  <a:srgbClr val="0000FF"/>
                </a:solidFill>
                <a:latin typeface="黑体" panose="02010609060101010101" pitchFamily="49" charset="-122"/>
                <a:ea typeface="黑体" panose="02010609060101010101" pitchFamily="49" charset="-122"/>
              </a:rPr>
              <a:t>§3.3  </a:t>
            </a:r>
            <a:r>
              <a:rPr lang="zh-CN" altLang="en-US" sz="2800" dirty="0" smtClean="0">
                <a:solidFill>
                  <a:srgbClr val="0000FF"/>
                </a:solidFill>
                <a:latin typeface="黑体" panose="02010609060101010101" pitchFamily="49" charset="-122"/>
                <a:ea typeface="黑体" panose="02010609060101010101" pitchFamily="49" charset="-122"/>
              </a:rPr>
              <a:t>屏蔽</a:t>
            </a:r>
            <a:endParaRPr lang="zh-CN" altLang="en-US" sz="2800" dirty="0">
              <a:solidFill>
                <a:srgbClr val="0000FF"/>
              </a:solidFill>
            </a:endParaRPr>
          </a:p>
        </p:txBody>
      </p:sp>
      <p:sp>
        <p:nvSpPr>
          <p:cNvPr id="15" name="矩形 14"/>
          <p:cNvSpPr/>
          <p:nvPr/>
        </p:nvSpPr>
        <p:spPr>
          <a:xfrm>
            <a:off x="179511" y="4823574"/>
            <a:ext cx="2172390" cy="523220"/>
          </a:xfrm>
          <a:prstGeom prst="rect">
            <a:avLst/>
          </a:prstGeom>
        </p:spPr>
        <p:txBody>
          <a:bodyPr wrap="none">
            <a:spAutoFit/>
          </a:bodyPr>
          <a:lstStyle/>
          <a:p>
            <a:r>
              <a:rPr lang="en-US" altLang="zh-CN" sz="2800" dirty="0" smtClean="0">
                <a:solidFill>
                  <a:srgbClr val="0000FF"/>
                </a:solidFill>
                <a:latin typeface="黑体" panose="02010609060101010101" pitchFamily="49" charset="-122"/>
                <a:ea typeface="黑体" panose="02010609060101010101" pitchFamily="49" charset="-122"/>
              </a:rPr>
              <a:t>§3.4  </a:t>
            </a:r>
            <a:r>
              <a:rPr lang="zh-CN" altLang="en-US" sz="2800" dirty="0" smtClean="0">
                <a:solidFill>
                  <a:srgbClr val="0000FF"/>
                </a:solidFill>
                <a:latin typeface="黑体" panose="02010609060101010101" pitchFamily="49" charset="-122"/>
                <a:ea typeface="黑体" panose="02010609060101010101" pitchFamily="49" charset="-122"/>
              </a:rPr>
              <a:t>滤波</a:t>
            </a:r>
            <a:endParaRPr lang="zh-CN" altLang="en-US" sz="2800" dirty="0">
              <a:solidFill>
                <a:srgbClr val="0000FF"/>
              </a:solidFill>
            </a:endParaRPr>
          </a:p>
        </p:txBody>
      </p:sp>
      <p:sp>
        <p:nvSpPr>
          <p:cNvPr id="16" name="矩形 15"/>
          <p:cNvSpPr/>
          <p:nvPr/>
        </p:nvSpPr>
        <p:spPr>
          <a:xfrm>
            <a:off x="4587963" y="2243093"/>
            <a:ext cx="4408452" cy="72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7" name="矩形 16"/>
          <p:cNvSpPr/>
          <p:nvPr/>
        </p:nvSpPr>
        <p:spPr>
          <a:xfrm>
            <a:off x="4659970" y="2341523"/>
            <a:ext cx="2172390" cy="523220"/>
          </a:xfrm>
          <a:prstGeom prst="rect">
            <a:avLst/>
          </a:prstGeom>
        </p:spPr>
        <p:txBody>
          <a:bodyPr wrap="none">
            <a:spAutoFit/>
          </a:bodyPr>
          <a:lstStyle/>
          <a:p>
            <a:r>
              <a:rPr lang="en-US" altLang="zh-CN" sz="2800" dirty="0" smtClean="0">
                <a:solidFill>
                  <a:srgbClr val="0000FF"/>
                </a:solidFill>
                <a:latin typeface="黑体" panose="02010609060101010101" pitchFamily="49" charset="-122"/>
                <a:ea typeface="黑体" panose="02010609060101010101" pitchFamily="49" charset="-122"/>
              </a:rPr>
              <a:t>§3.5  </a:t>
            </a:r>
            <a:r>
              <a:rPr lang="zh-CN" altLang="en-US" sz="2800" dirty="0" smtClean="0">
                <a:solidFill>
                  <a:srgbClr val="0000FF"/>
                </a:solidFill>
                <a:latin typeface="黑体" panose="02010609060101010101" pitchFamily="49" charset="-122"/>
                <a:ea typeface="黑体" panose="02010609060101010101" pitchFamily="49" charset="-122"/>
              </a:rPr>
              <a:t>差分</a:t>
            </a:r>
            <a:endParaRPr lang="zh-CN" altLang="en-US" sz="2800" dirty="0">
              <a:solidFill>
                <a:srgbClr val="0000FF"/>
              </a:solidFill>
            </a:endParaRPr>
          </a:p>
        </p:txBody>
      </p:sp>
      <p:sp>
        <p:nvSpPr>
          <p:cNvPr id="18" name="矩形 17"/>
          <p:cNvSpPr/>
          <p:nvPr/>
        </p:nvSpPr>
        <p:spPr>
          <a:xfrm>
            <a:off x="4587963" y="3068251"/>
            <a:ext cx="4408452" cy="72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矩形 18"/>
          <p:cNvSpPr/>
          <p:nvPr/>
        </p:nvSpPr>
        <p:spPr>
          <a:xfrm>
            <a:off x="4659970" y="3166681"/>
            <a:ext cx="2172390" cy="523220"/>
          </a:xfrm>
          <a:prstGeom prst="rect">
            <a:avLst/>
          </a:prstGeom>
        </p:spPr>
        <p:txBody>
          <a:bodyPr wrap="none">
            <a:spAutoFit/>
          </a:bodyPr>
          <a:lstStyle/>
          <a:p>
            <a:r>
              <a:rPr lang="en-US" altLang="zh-CN" sz="2800" dirty="0" smtClean="0">
                <a:solidFill>
                  <a:srgbClr val="0000FF"/>
                </a:solidFill>
                <a:latin typeface="黑体" panose="02010609060101010101" pitchFamily="49" charset="-122"/>
                <a:ea typeface="黑体" panose="02010609060101010101" pitchFamily="49" charset="-122"/>
              </a:rPr>
              <a:t>§3.6  </a:t>
            </a:r>
            <a:r>
              <a:rPr lang="zh-CN" altLang="en-US" sz="2800" dirty="0" smtClean="0">
                <a:solidFill>
                  <a:srgbClr val="0000FF"/>
                </a:solidFill>
                <a:latin typeface="黑体" panose="02010609060101010101" pitchFamily="49" charset="-122"/>
                <a:ea typeface="黑体" panose="02010609060101010101" pitchFamily="49" charset="-122"/>
              </a:rPr>
              <a:t>隔离</a:t>
            </a:r>
            <a:endParaRPr lang="zh-CN" altLang="en-US" sz="2800" dirty="0">
              <a:solidFill>
                <a:srgbClr val="0000FF"/>
              </a:solidFill>
            </a:endParaRPr>
          </a:p>
        </p:txBody>
      </p:sp>
      <p:sp>
        <p:nvSpPr>
          <p:cNvPr id="20" name="矩形 19"/>
          <p:cNvSpPr/>
          <p:nvPr/>
        </p:nvSpPr>
        <p:spPr>
          <a:xfrm>
            <a:off x="4587963" y="3906036"/>
            <a:ext cx="4408452" cy="72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5" name="矩形 24"/>
          <p:cNvSpPr/>
          <p:nvPr/>
        </p:nvSpPr>
        <p:spPr>
          <a:xfrm>
            <a:off x="4587963" y="4731194"/>
            <a:ext cx="4408452" cy="72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7" name="矩形 26"/>
          <p:cNvSpPr/>
          <p:nvPr/>
        </p:nvSpPr>
        <p:spPr>
          <a:xfrm>
            <a:off x="4659969" y="3979593"/>
            <a:ext cx="2893741" cy="523220"/>
          </a:xfrm>
          <a:prstGeom prst="rect">
            <a:avLst/>
          </a:prstGeom>
        </p:spPr>
        <p:txBody>
          <a:bodyPr wrap="none">
            <a:spAutoFit/>
          </a:bodyPr>
          <a:lstStyle/>
          <a:p>
            <a:r>
              <a:rPr lang="en-US" altLang="zh-CN" sz="2800" dirty="0" smtClean="0">
                <a:solidFill>
                  <a:srgbClr val="0000FF"/>
                </a:solidFill>
                <a:latin typeface="黑体" panose="02010609060101010101" pitchFamily="49" charset="-122"/>
                <a:ea typeface="黑体" panose="02010609060101010101" pitchFamily="49" charset="-122"/>
              </a:rPr>
              <a:t>§3.7  </a:t>
            </a:r>
            <a:r>
              <a:rPr lang="zh-CN" altLang="en-US" sz="2800" dirty="0" smtClean="0">
                <a:solidFill>
                  <a:srgbClr val="0000FF"/>
                </a:solidFill>
                <a:latin typeface="黑体" panose="02010609060101010101" pitchFamily="49" charset="-122"/>
                <a:ea typeface="黑体" panose="02010609060101010101" pitchFamily="49" charset="-122"/>
              </a:rPr>
              <a:t>电缆选型</a:t>
            </a:r>
            <a:endParaRPr lang="zh-CN" altLang="en-US" sz="2800" dirty="0">
              <a:solidFill>
                <a:srgbClr val="0000FF"/>
              </a:solidFill>
            </a:endParaRPr>
          </a:p>
        </p:txBody>
      </p:sp>
    </p:spTree>
    <p:custDataLst>
      <p:tags r:id="rId1"/>
    </p:custDataLst>
    <p:extLst>
      <p:ext uri="{BB962C8B-B14F-4D97-AF65-F5344CB8AC3E}">
        <p14:creationId xmlns:p14="http://schemas.microsoft.com/office/powerpoint/2010/main" val="2437919377"/>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en-US" dirty="0">
              <a:solidFill>
                <a:schemeClr val="bg1"/>
              </a:solidFill>
            </a:endParaRPr>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
        <p:nvSpPr>
          <p:cNvPr id="18" name="矩形 17"/>
          <p:cNvSpPr/>
          <p:nvPr/>
        </p:nvSpPr>
        <p:spPr>
          <a:xfrm>
            <a:off x="395536" y="906869"/>
            <a:ext cx="5040560" cy="572464"/>
          </a:xfrm>
          <a:prstGeom prst="rect">
            <a:avLst/>
          </a:prstGeom>
          <a:solidFill>
            <a:srgbClr val="7030A0"/>
          </a:solidFill>
        </p:spPr>
        <p:txBody>
          <a:bodyPr wrap="square">
            <a:spAutoFit/>
          </a:bodyPr>
          <a:lstStyle/>
          <a:p>
            <a:pPr marL="0" lvl="1" eaLnBrk="1" hangingPunct="1">
              <a:lnSpc>
                <a:spcPct val="130000"/>
              </a:lnSpc>
              <a:buClr>
                <a:schemeClr val="hlink"/>
              </a:buClr>
              <a:buSzPct val="55000"/>
            </a:pPr>
            <a:r>
              <a:rPr kumimoji="1" lang="zh-CN" altLang="en-US" sz="2400" dirty="0" smtClean="0">
                <a:solidFill>
                  <a:schemeClr val="bg1"/>
                </a:solidFill>
                <a:latin typeface="微软雅黑" panose="020B0503020204020204" pitchFamily="34" charset="-122"/>
                <a:ea typeface="微软雅黑" panose="020B0503020204020204" pitchFamily="34" charset="-122"/>
              </a:rPr>
              <a:t>基本方法</a:t>
            </a:r>
            <a:r>
              <a:rPr kumimoji="1" lang="en-US" altLang="zh-CN" sz="2400" dirty="0" smtClean="0">
                <a:solidFill>
                  <a:schemeClr val="bg1"/>
                </a:solidFill>
                <a:latin typeface="微软雅黑" panose="020B0503020204020204" pitchFamily="34" charset="-122"/>
                <a:ea typeface="微软雅黑" panose="020B0503020204020204" pitchFamily="34" charset="-122"/>
              </a:rPr>
              <a:t>---</a:t>
            </a:r>
            <a:r>
              <a:rPr kumimoji="1" lang="zh-CN" altLang="en-US" sz="2400" dirty="0" smtClean="0">
                <a:solidFill>
                  <a:schemeClr val="bg1"/>
                </a:solidFill>
                <a:latin typeface="微软雅黑" panose="020B0503020204020204" pitchFamily="34" charset="-122"/>
                <a:ea typeface="微软雅黑" panose="020B0503020204020204" pitchFamily="34" charset="-122"/>
              </a:rPr>
              <a:t>多点接地</a:t>
            </a:r>
            <a:r>
              <a:rPr kumimoji="1" lang="en-US" altLang="zh-CN" sz="2400" dirty="0" smtClean="0">
                <a:solidFill>
                  <a:schemeClr val="bg1"/>
                </a:solidFill>
                <a:latin typeface="微软雅黑" panose="020B0503020204020204" pitchFamily="34" charset="-122"/>
                <a:ea typeface="微软雅黑" panose="020B0503020204020204" pitchFamily="34" charset="-122"/>
              </a:rPr>
              <a:t>---</a:t>
            </a:r>
            <a:r>
              <a:rPr kumimoji="1" lang="zh-CN" altLang="en-US" sz="2400" dirty="0" smtClean="0">
                <a:solidFill>
                  <a:schemeClr val="bg1"/>
                </a:solidFill>
                <a:latin typeface="微软雅黑" panose="020B0503020204020204" pitchFamily="34" charset="-122"/>
                <a:ea typeface="微软雅黑" panose="020B0503020204020204" pitchFamily="34" charset="-122"/>
              </a:rPr>
              <a:t>传输线特性</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p:grpSp>
        <p:nvGrpSpPr>
          <p:cNvPr id="8" name="Group 17"/>
          <p:cNvGrpSpPr>
            <a:grpSpLocks/>
          </p:cNvGrpSpPr>
          <p:nvPr/>
        </p:nvGrpSpPr>
        <p:grpSpPr bwMode="auto">
          <a:xfrm>
            <a:off x="0" y="2216743"/>
            <a:ext cx="5183187" cy="3729037"/>
            <a:chOff x="0" y="0"/>
            <a:chExt cx="3855" cy="2803"/>
          </a:xfrm>
        </p:grpSpPr>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t="8846"/>
            <a:stretch>
              <a:fillRect/>
            </a:stretch>
          </p:blipFill>
          <p:spPr bwMode="auto">
            <a:xfrm>
              <a:off x="0" y="0"/>
              <a:ext cx="3720" cy="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0"/>
            <p:cNvSpPr txBox="1">
              <a:spLocks noChangeArrowheads="1"/>
            </p:cNvSpPr>
            <p:nvPr/>
          </p:nvSpPr>
          <p:spPr bwMode="auto">
            <a:xfrm>
              <a:off x="1406" y="0"/>
              <a:ext cx="1089" cy="3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endParaRPr lang="zh-CN" altLang="en-US" sz="2400">
                <a:latin typeface="微软雅黑" panose="020B0503020204020204" pitchFamily="34" charset="-122"/>
                <a:ea typeface="微软雅黑" panose="020B0503020204020204" pitchFamily="34" charset="-122"/>
              </a:endParaRPr>
            </a:p>
          </p:txBody>
        </p:sp>
        <p:sp>
          <p:nvSpPr>
            <p:cNvPr id="11" name="Text Box 7"/>
            <p:cNvSpPr txBox="1">
              <a:spLocks noChangeArrowheads="1"/>
            </p:cNvSpPr>
            <p:nvPr/>
          </p:nvSpPr>
          <p:spPr bwMode="auto">
            <a:xfrm>
              <a:off x="1178" y="1688"/>
              <a:ext cx="49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1600">
                  <a:solidFill>
                    <a:schemeClr val="accent2"/>
                  </a:solidFill>
                  <a:latin typeface="微软雅黑" panose="020B0503020204020204" pitchFamily="34" charset="-122"/>
                  <a:ea typeface="微软雅黑" panose="020B0503020204020204" pitchFamily="34" charset="-122"/>
                </a:rPr>
                <a:t>电阻</a:t>
              </a:r>
            </a:p>
          </p:txBody>
        </p:sp>
        <p:sp>
          <p:nvSpPr>
            <p:cNvPr id="12" name="Text Box 8"/>
            <p:cNvSpPr txBox="1">
              <a:spLocks noChangeArrowheads="1"/>
            </p:cNvSpPr>
            <p:nvPr/>
          </p:nvSpPr>
          <p:spPr bwMode="auto">
            <a:xfrm>
              <a:off x="1948" y="953"/>
              <a:ext cx="49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1600">
                  <a:solidFill>
                    <a:schemeClr val="accent2"/>
                  </a:solidFill>
                  <a:latin typeface="微软雅黑" panose="020B0503020204020204" pitchFamily="34" charset="-122"/>
                  <a:ea typeface="微软雅黑" panose="020B0503020204020204" pitchFamily="34" charset="-122"/>
                </a:rPr>
                <a:t>电感</a:t>
              </a:r>
            </a:p>
          </p:txBody>
        </p:sp>
        <p:sp>
          <p:nvSpPr>
            <p:cNvPr id="14" name="Text Box 9"/>
            <p:cNvSpPr txBox="1">
              <a:spLocks noChangeArrowheads="1"/>
            </p:cNvSpPr>
            <p:nvPr/>
          </p:nvSpPr>
          <p:spPr bwMode="auto">
            <a:xfrm>
              <a:off x="2539" y="272"/>
              <a:ext cx="131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1600">
                  <a:solidFill>
                    <a:schemeClr val="accent2"/>
                  </a:solidFill>
                  <a:latin typeface="微软雅黑" panose="020B0503020204020204" pitchFamily="34" charset="-122"/>
                  <a:ea typeface="微软雅黑" panose="020B0503020204020204" pitchFamily="34" charset="-122"/>
                </a:rPr>
                <a:t>传输线或天线</a:t>
              </a:r>
            </a:p>
          </p:txBody>
        </p:sp>
      </p:grpSp>
      <p:sp>
        <p:nvSpPr>
          <p:cNvPr id="15" name="Line 24"/>
          <p:cNvSpPr>
            <a:spLocks noChangeShapeType="1"/>
          </p:cNvSpPr>
          <p:nvPr/>
        </p:nvSpPr>
        <p:spPr bwMode="auto">
          <a:xfrm>
            <a:off x="3455987" y="3804046"/>
            <a:ext cx="0" cy="16573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16" name="Rectangle 15"/>
          <p:cNvSpPr txBox="1">
            <a:spLocks noChangeArrowheads="1"/>
          </p:cNvSpPr>
          <p:nvPr/>
        </p:nvSpPr>
        <p:spPr bwMode="auto">
          <a:xfrm>
            <a:off x="4958594" y="2553597"/>
            <a:ext cx="4003893" cy="336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150000"/>
              </a:lnSpc>
            </a:pPr>
            <a:r>
              <a:rPr lang="zh-CN" altLang="en-US" sz="1800" b="1" dirty="0" smtClean="0">
                <a:solidFill>
                  <a:srgbClr val="D60093"/>
                </a:solidFill>
                <a:latin typeface="微软雅黑" panose="020B0503020204020204" pitchFamily="34" charset="-122"/>
                <a:ea typeface="微软雅黑" panose="020B0503020204020204" pitchFamily="34" charset="-122"/>
              </a:rPr>
              <a:t>导线的高频阻抗与低频或直流阻抗的不同</a:t>
            </a:r>
          </a:p>
          <a:p>
            <a:pPr lvl="1" eaLnBrk="1" hangingPunct="1">
              <a:lnSpc>
                <a:spcPct val="150000"/>
              </a:lnSpc>
            </a:pPr>
            <a:r>
              <a:rPr lang="zh-CN" altLang="en-US" sz="1600" b="0" dirty="0" smtClean="0">
                <a:latin typeface="微软雅黑" panose="020B0503020204020204" pitchFamily="34" charset="-122"/>
                <a:ea typeface="微软雅黑" panose="020B0503020204020204" pitchFamily="34" charset="-122"/>
              </a:rPr>
              <a:t>高频阻抗可能随频率的变化而变化</a:t>
            </a:r>
          </a:p>
          <a:p>
            <a:pPr lvl="1" eaLnBrk="1" hangingPunct="1">
              <a:lnSpc>
                <a:spcPct val="150000"/>
              </a:lnSpc>
            </a:pPr>
            <a:r>
              <a:rPr lang="zh-CN" altLang="en-US" sz="1600" b="0" dirty="0" smtClean="0">
                <a:latin typeface="微软雅黑" panose="020B0503020204020204" pitchFamily="34" charset="-122"/>
                <a:ea typeface="微软雅黑" panose="020B0503020204020204" pitchFamily="34" charset="-122"/>
              </a:rPr>
              <a:t>高频阻抗值可能远大于低频阻抗值</a:t>
            </a:r>
          </a:p>
          <a:p>
            <a:pPr eaLnBrk="1" hangingPunct="1">
              <a:lnSpc>
                <a:spcPct val="150000"/>
              </a:lnSpc>
            </a:pPr>
            <a:r>
              <a:rPr lang="zh-CN" altLang="en-US" sz="1800" b="1" dirty="0" smtClean="0">
                <a:solidFill>
                  <a:srgbClr val="D60093"/>
                </a:solidFill>
                <a:latin typeface="微软雅黑" panose="020B0503020204020204" pitchFamily="34" charset="-122"/>
                <a:ea typeface="微软雅黑" panose="020B0503020204020204" pitchFamily="34" charset="-122"/>
              </a:rPr>
              <a:t>导线交流阻抗</a:t>
            </a:r>
            <a:r>
              <a:rPr lang="en-US" altLang="zh-CN" sz="1800" b="1" dirty="0" smtClean="0">
                <a:solidFill>
                  <a:srgbClr val="D60093"/>
                </a:solidFill>
                <a:latin typeface="微软雅黑" panose="020B0503020204020204" pitchFamily="34" charset="-122"/>
                <a:ea typeface="微软雅黑" panose="020B0503020204020204" pitchFamily="34" charset="-122"/>
              </a:rPr>
              <a:t>&gt;&gt;</a:t>
            </a:r>
            <a:r>
              <a:rPr lang="zh-CN" altLang="en-US" sz="1800" b="1" dirty="0" smtClean="0">
                <a:solidFill>
                  <a:srgbClr val="D60093"/>
                </a:solidFill>
                <a:latin typeface="微软雅黑" panose="020B0503020204020204" pitchFamily="34" charset="-122"/>
                <a:ea typeface="微软雅黑" panose="020B0503020204020204" pitchFamily="34" charset="-122"/>
              </a:rPr>
              <a:t>直流阻抗的原因</a:t>
            </a:r>
          </a:p>
          <a:p>
            <a:pPr lvl="1" eaLnBrk="1" hangingPunct="1">
              <a:lnSpc>
                <a:spcPct val="150000"/>
              </a:lnSpc>
            </a:pPr>
            <a:r>
              <a:rPr lang="zh-CN" altLang="en-US" sz="1600" b="0" dirty="0" smtClean="0">
                <a:latin typeface="微软雅黑" panose="020B0503020204020204" pitchFamily="34" charset="-122"/>
                <a:ea typeface="微软雅黑" panose="020B0503020204020204" pitchFamily="34" charset="-122"/>
              </a:rPr>
              <a:t>导线电感的影响 </a:t>
            </a:r>
            <a:r>
              <a:rPr lang="en-US" altLang="zh-CN" sz="1600" b="0" dirty="0" smtClean="0">
                <a:latin typeface="微软雅黑" panose="020B0503020204020204" pitchFamily="34" charset="-122"/>
                <a:ea typeface="微软雅黑" panose="020B0503020204020204" pitchFamily="34" charset="-122"/>
              </a:rPr>
              <a:t>R</a:t>
            </a:r>
            <a:r>
              <a:rPr lang="en-US" altLang="zh-CN" sz="1600" b="0" baseline="-25000" dirty="0" smtClean="0">
                <a:latin typeface="微软雅黑" panose="020B0503020204020204" pitchFamily="34" charset="-122"/>
                <a:ea typeface="微软雅黑" panose="020B0503020204020204" pitchFamily="34" charset="-122"/>
              </a:rPr>
              <a:t>AC</a:t>
            </a:r>
            <a:r>
              <a:rPr lang="en-US" altLang="zh-CN" sz="1600" b="0" dirty="0" smtClean="0">
                <a:latin typeface="微软雅黑" panose="020B0503020204020204" pitchFamily="34" charset="-122"/>
                <a:ea typeface="微软雅黑" panose="020B0503020204020204" pitchFamily="34" charset="-122"/>
              </a:rPr>
              <a:t>=</a:t>
            </a:r>
            <a:r>
              <a:rPr lang="en-US" altLang="zh-CN" sz="1600" b="0" dirty="0" err="1" smtClean="0">
                <a:latin typeface="微软雅黑" panose="020B0503020204020204" pitchFamily="34" charset="-122"/>
                <a:ea typeface="微软雅黑" panose="020B0503020204020204" pitchFamily="34" charset="-122"/>
              </a:rPr>
              <a:t>R</a:t>
            </a:r>
            <a:r>
              <a:rPr lang="en-US" altLang="zh-CN" sz="1600" b="0" baseline="-25000" dirty="0" err="1" smtClean="0">
                <a:latin typeface="微软雅黑" panose="020B0503020204020204" pitchFamily="34" charset="-122"/>
                <a:ea typeface="微软雅黑" panose="020B0503020204020204" pitchFamily="34" charset="-122"/>
              </a:rPr>
              <a:t>DC</a:t>
            </a:r>
            <a:r>
              <a:rPr lang="en-US" altLang="zh-CN" sz="1600" b="0" dirty="0" err="1" smtClean="0">
                <a:latin typeface="微软雅黑" panose="020B0503020204020204" pitchFamily="34" charset="-122"/>
                <a:ea typeface="微软雅黑" panose="020B0503020204020204" pitchFamily="34" charset="-122"/>
              </a:rPr>
              <a:t>+j</a:t>
            </a:r>
            <a:r>
              <a:rPr lang="el-GR" altLang="en-US" sz="1600" b="0" dirty="0" smtClean="0">
                <a:latin typeface="微软雅黑" panose="020B0503020204020204" pitchFamily="34" charset="-122"/>
                <a:ea typeface="微软雅黑" panose="020B0503020204020204" pitchFamily="34" charset="-122"/>
              </a:rPr>
              <a:t>ω</a:t>
            </a:r>
            <a:r>
              <a:rPr lang="en-US" altLang="zh-CN" sz="1600" b="0" dirty="0" smtClean="0">
                <a:latin typeface="微软雅黑" panose="020B0503020204020204" pitchFamily="34" charset="-122"/>
                <a:ea typeface="微软雅黑" panose="020B0503020204020204" pitchFamily="34" charset="-122"/>
              </a:rPr>
              <a:t>L</a:t>
            </a:r>
          </a:p>
          <a:p>
            <a:pPr lvl="1" eaLnBrk="1" hangingPunct="1">
              <a:lnSpc>
                <a:spcPct val="150000"/>
              </a:lnSpc>
            </a:pPr>
            <a:r>
              <a:rPr lang="zh-CN" altLang="en-US" sz="1600" b="0" dirty="0" smtClean="0">
                <a:latin typeface="微软雅黑" panose="020B0503020204020204" pitchFamily="34" charset="-122"/>
                <a:ea typeface="微软雅黑" panose="020B0503020204020204" pitchFamily="34" charset="-122"/>
              </a:rPr>
              <a:t>趋肤效应的影响 </a:t>
            </a:r>
            <a:r>
              <a:rPr lang="en-US" altLang="zh-CN" sz="1600" b="0" dirty="0" smtClean="0">
                <a:latin typeface="微软雅黑" panose="020B0503020204020204" pitchFamily="34" charset="-122"/>
                <a:ea typeface="微软雅黑" panose="020B0503020204020204" pitchFamily="34" charset="-122"/>
              </a:rPr>
              <a:t>R</a:t>
            </a:r>
            <a:r>
              <a:rPr lang="en-US" altLang="zh-CN" sz="1600" b="0" baseline="-25000" dirty="0" smtClean="0">
                <a:latin typeface="微软雅黑" panose="020B0503020204020204" pitchFamily="34" charset="-122"/>
                <a:ea typeface="微软雅黑" panose="020B0503020204020204" pitchFamily="34" charset="-122"/>
              </a:rPr>
              <a:t>AC</a:t>
            </a:r>
            <a:r>
              <a:rPr lang="en-US" altLang="zh-CN" sz="1600" b="0" dirty="0" smtClean="0">
                <a:latin typeface="微软雅黑" panose="020B0503020204020204" pitchFamily="34" charset="-122"/>
                <a:ea typeface="微软雅黑" panose="020B0503020204020204" pitchFamily="34" charset="-122"/>
              </a:rPr>
              <a:t>=</a:t>
            </a:r>
            <a:r>
              <a:rPr lang="en-US" altLang="zh-CN" sz="1600" b="0" dirty="0" err="1" smtClean="0">
                <a:latin typeface="微软雅黑" panose="020B0503020204020204" pitchFamily="34" charset="-122"/>
                <a:ea typeface="微软雅黑" panose="020B0503020204020204" pitchFamily="34" charset="-122"/>
              </a:rPr>
              <a:t>kR</a:t>
            </a:r>
            <a:r>
              <a:rPr lang="en-US" altLang="zh-CN" sz="1600" b="0" baseline="-25000" dirty="0" err="1" smtClean="0">
                <a:latin typeface="微软雅黑" panose="020B0503020204020204" pitchFamily="34" charset="-122"/>
                <a:ea typeface="微软雅黑" panose="020B0503020204020204" pitchFamily="34" charset="-122"/>
              </a:rPr>
              <a:t>DC</a:t>
            </a:r>
            <a:r>
              <a:rPr lang="en-US" altLang="zh-CN" sz="1600" b="0" dirty="0" err="1" smtClean="0">
                <a:latin typeface="微软雅黑" panose="020B0503020204020204" pitchFamily="34" charset="-122"/>
                <a:ea typeface="微软雅黑" panose="020B0503020204020204" pitchFamily="34" charset="-122"/>
              </a:rPr>
              <a:t>√f</a:t>
            </a:r>
            <a:endParaRPr lang="zh-CN" altLang="en-US" sz="15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ext Box 18"/>
          <p:cNvSpPr txBox="1">
            <a:spLocks noChangeArrowheads="1"/>
          </p:cNvSpPr>
          <p:nvPr/>
        </p:nvSpPr>
        <p:spPr bwMode="auto">
          <a:xfrm>
            <a:off x="1152525" y="5101034"/>
            <a:ext cx="1081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低频区）</a:t>
            </a:r>
          </a:p>
        </p:txBody>
      </p:sp>
      <p:sp>
        <p:nvSpPr>
          <p:cNvPr id="20" name="Text Box 19"/>
          <p:cNvSpPr txBox="1">
            <a:spLocks noChangeArrowheads="1"/>
          </p:cNvSpPr>
          <p:nvPr/>
        </p:nvSpPr>
        <p:spPr bwMode="auto">
          <a:xfrm>
            <a:off x="2952750" y="4237434"/>
            <a:ext cx="1081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高频区）</a:t>
            </a:r>
          </a:p>
        </p:txBody>
      </p:sp>
      <p:sp>
        <p:nvSpPr>
          <p:cNvPr id="22" name="Text Box 20"/>
          <p:cNvSpPr txBox="1">
            <a:spLocks noChangeArrowheads="1"/>
          </p:cNvSpPr>
          <p:nvPr/>
        </p:nvSpPr>
        <p:spPr bwMode="auto">
          <a:xfrm>
            <a:off x="3960812" y="2869009"/>
            <a:ext cx="1081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驻波区）</a:t>
            </a:r>
          </a:p>
        </p:txBody>
      </p:sp>
      <p:sp>
        <p:nvSpPr>
          <p:cNvPr id="23" name="Line 23"/>
          <p:cNvSpPr>
            <a:spLocks noChangeShapeType="1"/>
          </p:cNvSpPr>
          <p:nvPr/>
        </p:nvSpPr>
        <p:spPr bwMode="auto">
          <a:xfrm>
            <a:off x="2305050" y="5101034"/>
            <a:ext cx="0" cy="3603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24" name="Text Box 25"/>
          <p:cNvSpPr txBox="1">
            <a:spLocks noChangeArrowheads="1"/>
          </p:cNvSpPr>
          <p:nvPr/>
        </p:nvSpPr>
        <p:spPr bwMode="auto">
          <a:xfrm>
            <a:off x="3170237" y="5532834"/>
            <a:ext cx="7905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l-GR" altLang="en-US" sz="1600">
                <a:latin typeface="微软雅黑" panose="020B0503020204020204" pitchFamily="34" charset="-122"/>
                <a:ea typeface="微软雅黑" panose="020B0503020204020204" pitchFamily="34" charset="-122"/>
                <a:cs typeface="Times New Roman" panose="02020603050405020304" pitchFamily="18" charset="0"/>
              </a:rPr>
              <a:t>λ</a:t>
            </a:r>
            <a:r>
              <a:rPr lang="en-US" altLang="zh-CN" sz="1600">
                <a:latin typeface="微软雅黑" panose="020B0503020204020204" pitchFamily="34" charset="-122"/>
                <a:ea typeface="微软雅黑" panose="020B0503020204020204" pitchFamily="34" charset="-122"/>
                <a:cs typeface="Arial" panose="020B0604020202020204" pitchFamily="34" charset="0"/>
              </a:rPr>
              <a:t>/10</a:t>
            </a:r>
            <a:endParaRPr lang="zh-CN" altLang="en-US" sz="1600">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823983248"/>
      </p:ext>
    </p:extLst>
  </p:cSld>
  <p:clrMapOvr>
    <a:masterClrMapping/>
  </p:clrMapOvr>
  <mc:AlternateContent xmlns:mc="http://schemas.openxmlformats.org/markup-compatibility/2006" xmlns:p14="http://schemas.microsoft.com/office/powerpoint/2010/main">
    <mc:Choice Requires="p14">
      <p:transition spd="slow" p14:dur="2000" advTm="3708"/>
    </mc:Choice>
    <mc:Fallback xmlns="">
      <p:transition spd="slow" advTm="3708"/>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en-US" dirty="0">
              <a:solidFill>
                <a:schemeClr val="bg1"/>
              </a:solidFill>
            </a:endParaRPr>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
        <p:nvSpPr>
          <p:cNvPr id="18" name="矩形 17"/>
          <p:cNvSpPr/>
          <p:nvPr/>
        </p:nvSpPr>
        <p:spPr>
          <a:xfrm>
            <a:off x="395536" y="906869"/>
            <a:ext cx="2808312" cy="572464"/>
          </a:xfrm>
          <a:prstGeom prst="rect">
            <a:avLst/>
          </a:prstGeom>
          <a:solidFill>
            <a:srgbClr val="7030A0"/>
          </a:solidFill>
        </p:spPr>
        <p:txBody>
          <a:bodyPr wrap="square">
            <a:spAutoFit/>
          </a:bodyPr>
          <a:lstStyle/>
          <a:p>
            <a:pPr marL="0" lvl="1" eaLnBrk="1" hangingPunct="1">
              <a:lnSpc>
                <a:spcPct val="130000"/>
              </a:lnSpc>
              <a:buClr>
                <a:schemeClr val="hlink"/>
              </a:buClr>
              <a:buSzPct val="55000"/>
            </a:pPr>
            <a:r>
              <a:rPr kumimoji="1" lang="zh-CN" altLang="en-US" sz="2400" dirty="0" smtClean="0">
                <a:solidFill>
                  <a:schemeClr val="bg1"/>
                </a:solidFill>
                <a:latin typeface="微软雅黑" panose="020B0503020204020204" pitchFamily="34" charset="-122"/>
                <a:ea typeface="微软雅黑" panose="020B0503020204020204" pitchFamily="34" charset="-122"/>
              </a:rPr>
              <a:t>单点</a:t>
            </a:r>
            <a:r>
              <a:rPr kumimoji="1" lang="en-US" altLang="zh-CN" sz="2400" dirty="0" smtClean="0">
                <a:solidFill>
                  <a:schemeClr val="bg1"/>
                </a:solidFill>
                <a:latin typeface="微软雅黑" panose="020B0503020204020204" pitchFamily="34" charset="-122"/>
                <a:ea typeface="微软雅黑" panose="020B0503020204020204" pitchFamily="34" charset="-122"/>
              </a:rPr>
              <a:t>/</a:t>
            </a:r>
            <a:r>
              <a:rPr kumimoji="1" lang="zh-CN" altLang="en-US" sz="2400" dirty="0" smtClean="0">
                <a:solidFill>
                  <a:schemeClr val="bg1"/>
                </a:solidFill>
                <a:latin typeface="微软雅黑" panose="020B0503020204020204" pitchFamily="34" charset="-122"/>
                <a:ea typeface="微软雅黑" panose="020B0503020204020204" pitchFamily="34" charset="-122"/>
              </a:rPr>
              <a:t>多点接地</a:t>
            </a:r>
            <a:r>
              <a:rPr kumimoji="1" lang="zh-CN" altLang="en-US" sz="2400" dirty="0">
                <a:solidFill>
                  <a:schemeClr val="bg1"/>
                </a:solidFill>
                <a:latin typeface="微软雅黑" panose="020B0503020204020204" pitchFamily="34" charset="-122"/>
                <a:ea typeface="微软雅黑" panose="020B0503020204020204" pitchFamily="34" charset="-122"/>
              </a:rPr>
              <a:t>特性</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5" name="Rectangle 2"/>
          <p:cNvSpPr>
            <a:spLocks noChangeArrowheads="1"/>
          </p:cNvSpPr>
          <p:nvPr/>
        </p:nvSpPr>
        <p:spPr bwMode="auto">
          <a:xfrm>
            <a:off x="539552" y="1568450"/>
            <a:ext cx="828040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buSzPct val="85000"/>
            </a:pPr>
            <a:r>
              <a:rPr lang="zh-CN" altLang="en-US" sz="1800" b="1" dirty="0">
                <a:latin typeface="Times New Roman" panose="02020603050405020304" pitchFamily="18" charset="0"/>
              </a:rPr>
              <a:t>单点接地</a:t>
            </a:r>
          </a:p>
          <a:p>
            <a:pPr lvl="1" eaLnBrk="1" hangingPunct="1">
              <a:lnSpc>
                <a:spcPct val="150000"/>
              </a:lnSpc>
              <a:buClr>
                <a:schemeClr val="folHlink"/>
              </a:buClr>
              <a:buSzPct val="85000"/>
            </a:pPr>
            <a:r>
              <a:rPr lang="zh-CN" altLang="en-US" sz="1600" dirty="0">
                <a:latin typeface="Times New Roman" panose="02020603050405020304" pitchFamily="18" charset="0"/>
              </a:rPr>
              <a:t>低频电路接地。判据</a:t>
            </a:r>
            <a:r>
              <a:rPr lang="zh-CN" altLang="en-US" sz="1600" dirty="0">
                <a:solidFill>
                  <a:srgbClr val="FF0000"/>
                </a:solidFill>
                <a:latin typeface="Times New Roman" panose="02020603050405020304" pitchFamily="18" charset="0"/>
              </a:rPr>
              <a:t>： </a:t>
            </a:r>
            <a:r>
              <a:rPr lang="en-US" altLang="zh-CN" sz="1600" dirty="0">
                <a:solidFill>
                  <a:srgbClr val="FF0000"/>
                </a:solidFill>
                <a:latin typeface="Times New Roman" panose="02020603050405020304" pitchFamily="18" charset="0"/>
              </a:rPr>
              <a:t>f&lt;1MHz</a:t>
            </a:r>
            <a:r>
              <a:rPr lang="zh-CN" altLang="en-US" sz="1600" dirty="0">
                <a:solidFill>
                  <a:srgbClr val="FF0000"/>
                </a:solidFill>
                <a:latin typeface="Times New Roman" panose="02020603050405020304" pitchFamily="18" charset="0"/>
              </a:rPr>
              <a:t>，或</a:t>
            </a:r>
            <a:r>
              <a:rPr lang="en-US" altLang="zh-CN" sz="1600" dirty="0">
                <a:solidFill>
                  <a:srgbClr val="FF0000"/>
                </a:solidFill>
                <a:latin typeface="Times New Roman" panose="02020603050405020304" pitchFamily="18" charset="0"/>
              </a:rPr>
              <a:t>L&lt;</a:t>
            </a:r>
            <a:r>
              <a:rPr lang="en-US" altLang="zh-CN" sz="1600" dirty="0">
                <a:solidFill>
                  <a:srgbClr val="FF0000"/>
                </a:solidFill>
                <a:latin typeface="Times New Roman" panose="02020603050405020304" pitchFamily="18" charset="0"/>
                <a:sym typeface="Symbol" panose="05050102010706020507" pitchFamily="18" charset="2"/>
              </a:rPr>
              <a:t>/20</a:t>
            </a:r>
            <a:r>
              <a:rPr lang="zh-CN" altLang="en-US" sz="1600" dirty="0">
                <a:latin typeface="Times New Roman" panose="02020603050405020304" pitchFamily="18" charset="0"/>
                <a:sym typeface="Symbol" panose="05050102010706020507" pitchFamily="18" charset="2"/>
              </a:rPr>
              <a:t>，或</a:t>
            </a:r>
            <a:r>
              <a:rPr lang="en-US" altLang="zh-CN" sz="1600" dirty="0">
                <a:solidFill>
                  <a:srgbClr val="FF0000"/>
                </a:solidFill>
                <a:latin typeface="Times New Roman" panose="02020603050405020304" pitchFamily="18" charset="0"/>
                <a:sym typeface="Symbol" panose="05050102010706020507" pitchFamily="18" charset="2"/>
              </a:rPr>
              <a:t>L[m]&lt;15/f[MHz] </a:t>
            </a:r>
          </a:p>
          <a:p>
            <a:pPr lvl="1" eaLnBrk="1" hangingPunct="1">
              <a:lnSpc>
                <a:spcPct val="150000"/>
              </a:lnSpc>
              <a:buClr>
                <a:schemeClr val="folHlink"/>
              </a:buClr>
              <a:buSzPct val="85000"/>
            </a:pPr>
            <a:r>
              <a:rPr lang="zh-CN" altLang="en-US" sz="1600" dirty="0">
                <a:latin typeface="Times New Roman" panose="02020603050405020304" pitchFamily="18" charset="0"/>
                <a:sym typeface="Symbol" panose="05050102010706020507" pitchFamily="18" charset="2"/>
              </a:rPr>
              <a:t>模拟电路接地。公共阻抗是干扰的主要传播方式</a:t>
            </a:r>
          </a:p>
          <a:p>
            <a:pPr lvl="1" eaLnBrk="1" hangingPunct="1">
              <a:lnSpc>
                <a:spcPct val="150000"/>
              </a:lnSpc>
              <a:buClr>
                <a:schemeClr val="folHlink"/>
              </a:buClr>
              <a:buSzPct val="85000"/>
            </a:pPr>
            <a:r>
              <a:rPr lang="zh-CN" altLang="en-US" sz="1600" dirty="0">
                <a:latin typeface="Times New Roman" panose="02020603050405020304" pitchFamily="18" charset="0"/>
                <a:sym typeface="Symbol" panose="05050102010706020507" pitchFamily="18" charset="2"/>
              </a:rPr>
              <a:t>系统各部分接地。亦称“星状接地”或“树状接地”</a:t>
            </a:r>
            <a:endParaRPr lang="zh-CN" altLang="en-US" sz="1600" dirty="0">
              <a:latin typeface="Times New Roman" panose="02020603050405020304" pitchFamily="18" charset="0"/>
            </a:endParaRPr>
          </a:p>
          <a:p>
            <a:pPr eaLnBrk="1" hangingPunct="1">
              <a:lnSpc>
                <a:spcPct val="150000"/>
              </a:lnSpc>
              <a:buSzPct val="85000"/>
            </a:pPr>
            <a:r>
              <a:rPr lang="zh-CN" altLang="en-US" sz="1800" b="1" dirty="0">
                <a:latin typeface="Times New Roman" panose="02020603050405020304" pitchFamily="18" charset="0"/>
              </a:rPr>
              <a:t>多点接地</a:t>
            </a:r>
          </a:p>
          <a:p>
            <a:pPr lvl="1" eaLnBrk="1" hangingPunct="1">
              <a:lnSpc>
                <a:spcPct val="150000"/>
              </a:lnSpc>
              <a:buClr>
                <a:schemeClr val="folHlink"/>
              </a:buClr>
              <a:buSzPct val="85000"/>
            </a:pPr>
            <a:r>
              <a:rPr lang="zh-CN" altLang="en-US" sz="1600" dirty="0">
                <a:latin typeface="Times New Roman" panose="02020603050405020304" pitchFamily="18" charset="0"/>
              </a:rPr>
              <a:t>高频电路接地。判据：</a:t>
            </a:r>
            <a:r>
              <a:rPr lang="en-US" altLang="zh-CN" sz="1600" dirty="0">
                <a:latin typeface="Times New Roman" panose="02020603050405020304" pitchFamily="18" charset="0"/>
              </a:rPr>
              <a:t>f≥10MHz</a:t>
            </a:r>
            <a:r>
              <a:rPr lang="zh-CN" altLang="en-US" sz="1600" dirty="0">
                <a:latin typeface="Times New Roman" panose="02020603050405020304" pitchFamily="18" charset="0"/>
              </a:rPr>
              <a:t>，或</a:t>
            </a:r>
            <a:r>
              <a:rPr lang="en-US" altLang="zh-CN" sz="1600" dirty="0">
                <a:latin typeface="Times New Roman" panose="02020603050405020304" pitchFamily="18" charset="0"/>
              </a:rPr>
              <a:t>L≥</a:t>
            </a:r>
            <a:r>
              <a:rPr lang="en-US" altLang="zh-CN" sz="1600" dirty="0">
                <a:latin typeface="Times New Roman" panose="02020603050405020304" pitchFamily="18" charset="0"/>
                <a:sym typeface="Symbol" panose="05050102010706020507" pitchFamily="18" charset="2"/>
              </a:rPr>
              <a:t>  /20</a:t>
            </a:r>
            <a:r>
              <a:rPr lang="zh-CN" altLang="en-US" sz="1600" dirty="0">
                <a:latin typeface="Times New Roman" panose="02020603050405020304" pitchFamily="18" charset="0"/>
                <a:sym typeface="Symbol" panose="05050102010706020507" pitchFamily="18" charset="2"/>
              </a:rPr>
              <a:t>或</a:t>
            </a:r>
            <a:r>
              <a:rPr lang="en-US" altLang="zh-CN" sz="1600" dirty="0">
                <a:latin typeface="Times New Roman" panose="02020603050405020304" pitchFamily="18" charset="0"/>
                <a:sym typeface="Symbol" panose="05050102010706020507" pitchFamily="18" charset="2"/>
              </a:rPr>
              <a:t>L[m]</a:t>
            </a:r>
            <a:r>
              <a:rPr lang="en-US" altLang="zh-CN" sz="1600" dirty="0">
                <a:latin typeface="Times New Roman" panose="02020603050405020304" pitchFamily="18" charset="0"/>
              </a:rPr>
              <a:t>≥</a:t>
            </a:r>
            <a:r>
              <a:rPr lang="en-US" altLang="zh-CN" sz="1600" dirty="0">
                <a:latin typeface="Times New Roman" panose="02020603050405020304" pitchFamily="18" charset="0"/>
                <a:sym typeface="Symbol" panose="05050102010706020507" pitchFamily="18" charset="2"/>
              </a:rPr>
              <a:t> 15/f[MHz]</a:t>
            </a:r>
          </a:p>
          <a:p>
            <a:pPr lvl="1" eaLnBrk="1" hangingPunct="1">
              <a:lnSpc>
                <a:spcPct val="150000"/>
              </a:lnSpc>
              <a:buClr>
                <a:schemeClr val="folHlink"/>
              </a:buClr>
              <a:buSzPct val="85000"/>
            </a:pPr>
            <a:r>
              <a:rPr lang="zh-CN" altLang="en-US" sz="1600" dirty="0">
                <a:latin typeface="Times New Roman" panose="02020603050405020304" pitchFamily="18" charset="0"/>
              </a:rPr>
              <a:t>数字电路接地。电场耦合或磁场耦合是干扰的主要传播方式</a:t>
            </a:r>
          </a:p>
          <a:p>
            <a:pPr lvl="1" eaLnBrk="1" hangingPunct="1">
              <a:lnSpc>
                <a:spcPct val="150000"/>
              </a:lnSpc>
              <a:buClr>
                <a:schemeClr val="folHlink"/>
              </a:buClr>
              <a:buSzPct val="85000"/>
            </a:pPr>
            <a:r>
              <a:rPr lang="zh-CN" altLang="en-US" sz="1600" dirty="0">
                <a:latin typeface="Times New Roman" panose="02020603050405020304" pitchFamily="18" charset="0"/>
              </a:rPr>
              <a:t>参考面为大平面（如</a:t>
            </a:r>
            <a:r>
              <a:rPr lang="en-US" altLang="zh-CN" sz="1600" dirty="0">
                <a:latin typeface="Times New Roman" panose="02020603050405020304" pitchFamily="18" charset="0"/>
              </a:rPr>
              <a:t>PCB</a:t>
            </a:r>
            <a:r>
              <a:rPr lang="zh-CN" altLang="en-US" sz="1600" dirty="0">
                <a:latin typeface="Times New Roman" panose="02020603050405020304" pitchFamily="18" charset="0"/>
              </a:rPr>
              <a:t>设地层、电源层）时的接地</a:t>
            </a:r>
          </a:p>
          <a:p>
            <a:pPr eaLnBrk="1" hangingPunct="1">
              <a:lnSpc>
                <a:spcPct val="150000"/>
              </a:lnSpc>
              <a:buSzPct val="85000"/>
            </a:pPr>
            <a:r>
              <a:rPr lang="zh-CN" altLang="en-US" sz="1800" b="1" dirty="0">
                <a:latin typeface="Times New Roman" panose="02020603050405020304" pitchFamily="18" charset="0"/>
              </a:rPr>
              <a:t>长线多点接地、短线一点接地</a:t>
            </a:r>
          </a:p>
          <a:p>
            <a:pPr lvl="1" eaLnBrk="1" hangingPunct="1">
              <a:lnSpc>
                <a:spcPct val="150000"/>
              </a:lnSpc>
              <a:buClr>
                <a:schemeClr val="folHlink"/>
              </a:buClr>
              <a:buSzPct val="85000"/>
            </a:pPr>
            <a:r>
              <a:rPr lang="zh-CN" altLang="en-US" sz="1600" dirty="0">
                <a:latin typeface="Times New Roman" panose="02020603050405020304" pitchFamily="18" charset="0"/>
              </a:rPr>
              <a:t>用于中间频率（如</a:t>
            </a:r>
            <a:r>
              <a:rPr lang="en-US" altLang="zh-CN" sz="1600" dirty="0">
                <a:latin typeface="Times New Roman" panose="02020603050405020304" pitchFamily="18" charset="0"/>
              </a:rPr>
              <a:t>1</a:t>
            </a:r>
            <a:r>
              <a:rPr lang="zh-CN" altLang="en-US" sz="1600" dirty="0">
                <a:latin typeface="Times New Roman" panose="02020603050405020304" pitchFamily="18" charset="0"/>
              </a:rPr>
              <a:t>～</a:t>
            </a:r>
            <a:r>
              <a:rPr lang="en-US" altLang="zh-CN" sz="1600" dirty="0">
                <a:latin typeface="Times New Roman" panose="02020603050405020304" pitchFamily="18" charset="0"/>
              </a:rPr>
              <a:t>10MHz</a:t>
            </a:r>
            <a:r>
              <a:rPr lang="zh-CN" altLang="en-US" sz="1600" dirty="0">
                <a:latin typeface="Times New Roman" panose="02020603050405020304" pitchFamily="18" charset="0"/>
              </a:rPr>
              <a:t>）， </a:t>
            </a:r>
            <a:r>
              <a:rPr lang="en-US" altLang="zh-CN" sz="1600" dirty="0">
                <a:latin typeface="Times New Roman" panose="02020603050405020304" pitchFamily="18" charset="0"/>
              </a:rPr>
              <a:t>L&lt;</a:t>
            </a:r>
            <a:r>
              <a:rPr lang="en-US" altLang="zh-CN" sz="1600" dirty="0">
                <a:latin typeface="Times New Roman" panose="02020603050405020304" pitchFamily="18" charset="0"/>
                <a:sym typeface="Symbol" panose="05050102010706020507" pitchFamily="18" charset="2"/>
              </a:rPr>
              <a:t>/20</a:t>
            </a:r>
            <a:r>
              <a:rPr lang="zh-CN" altLang="en-US" sz="1600" dirty="0">
                <a:latin typeface="Times New Roman" panose="02020603050405020304" pitchFamily="18" charset="0"/>
                <a:sym typeface="Symbol" panose="05050102010706020507" pitchFamily="18" charset="2"/>
              </a:rPr>
              <a:t>单点接地， </a:t>
            </a:r>
            <a:r>
              <a:rPr lang="en-US" altLang="zh-CN" sz="1600" dirty="0">
                <a:latin typeface="Times New Roman" panose="02020603050405020304" pitchFamily="18" charset="0"/>
              </a:rPr>
              <a:t>L≥</a:t>
            </a:r>
            <a:r>
              <a:rPr lang="en-US" altLang="zh-CN" sz="1600" dirty="0">
                <a:latin typeface="Times New Roman" panose="02020603050405020304" pitchFamily="18" charset="0"/>
                <a:sym typeface="Symbol" panose="05050102010706020507" pitchFamily="18" charset="2"/>
              </a:rPr>
              <a:t>  /20</a:t>
            </a:r>
            <a:r>
              <a:rPr lang="zh-CN" altLang="en-US" sz="1600" dirty="0">
                <a:latin typeface="Times New Roman" panose="02020603050405020304" pitchFamily="18" charset="0"/>
                <a:sym typeface="Symbol" panose="05050102010706020507" pitchFamily="18" charset="2"/>
              </a:rPr>
              <a:t>多点接地</a:t>
            </a:r>
          </a:p>
        </p:txBody>
      </p:sp>
    </p:spTree>
    <p:extLst>
      <p:ext uri="{BB962C8B-B14F-4D97-AF65-F5344CB8AC3E}">
        <p14:creationId xmlns:p14="http://schemas.microsoft.com/office/powerpoint/2010/main" val="2608937651"/>
      </p:ext>
    </p:extLst>
  </p:cSld>
  <p:clrMapOvr>
    <a:masterClrMapping/>
  </p:clrMapOvr>
  <mc:AlternateContent xmlns:mc="http://schemas.openxmlformats.org/markup-compatibility/2006" xmlns:p14="http://schemas.microsoft.com/office/powerpoint/2010/main">
    <mc:Choice Requires="p14">
      <p:transition spd="slow" p14:dur="2000" advTm="3708"/>
    </mc:Choice>
    <mc:Fallback xmlns="">
      <p:transition spd="slow" advTm="3708"/>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en-US" dirty="0">
              <a:solidFill>
                <a:schemeClr val="bg1"/>
              </a:solidFill>
            </a:endParaRPr>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
        <p:nvSpPr>
          <p:cNvPr id="18" name="矩形 17"/>
          <p:cNvSpPr/>
          <p:nvPr/>
        </p:nvSpPr>
        <p:spPr>
          <a:xfrm>
            <a:off x="395536" y="906869"/>
            <a:ext cx="3024336" cy="572464"/>
          </a:xfrm>
          <a:prstGeom prst="rect">
            <a:avLst/>
          </a:prstGeom>
          <a:solidFill>
            <a:srgbClr val="7030A0"/>
          </a:solidFill>
        </p:spPr>
        <p:txBody>
          <a:bodyPr wrap="square">
            <a:spAutoFit/>
          </a:bodyPr>
          <a:lstStyle/>
          <a:p>
            <a:pPr marL="0" lvl="1" eaLnBrk="1" hangingPunct="1">
              <a:lnSpc>
                <a:spcPct val="130000"/>
              </a:lnSpc>
              <a:buClr>
                <a:schemeClr val="hlink"/>
              </a:buClr>
              <a:buSzPct val="55000"/>
            </a:pPr>
            <a:r>
              <a:rPr kumimoji="1" lang="zh-CN" altLang="en-US" sz="2400" dirty="0" smtClean="0">
                <a:solidFill>
                  <a:schemeClr val="bg1"/>
                </a:solidFill>
                <a:latin typeface="微软雅黑" panose="020B0503020204020204" pitchFamily="34" charset="-122"/>
                <a:ea typeface="微软雅黑" panose="020B0503020204020204" pitchFamily="34" charset="-122"/>
              </a:rPr>
              <a:t>基本方法</a:t>
            </a:r>
            <a:r>
              <a:rPr kumimoji="1" lang="en-US" altLang="zh-CN" sz="2400" dirty="0" smtClean="0">
                <a:solidFill>
                  <a:schemeClr val="bg1"/>
                </a:solidFill>
                <a:latin typeface="微软雅黑" panose="020B0503020204020204" pitchFamily="34" charset="-122"/>
                <a:ea typeface="微软雅黑" panose="020B0503020204020204" pitchFamily="34" charset="-122"/>
              </a:rPr>
              <a:t>---</a:t>
            </a:r>
            <a:r>
              <a:rPr kumimoji="1" lang="zh-CN" altLang="en-US" sz="2400" dirty="0" smtClean="0">
                <a:solidFill>
                  <a:schemeClr val="bg1"/>
                </a:solidFill>
                <a:latin typeface="微软雅黑" panose="020B0503020204020204" pitchFamily="34" charset="-122"/>
                <a:ea typeface="微软雅黑" panose="020B0503020204020204" pitchFamily="34" charset="-122"/>
              </a:rPr>
              <a:t>混合接地</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5" name="Picture 2" descr="图片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680" y="1694052"/>
            <a:ext cx="6200318" cy="4116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1368826" y="5805601"/>
            <a:ext cx="6523172" cy="711200"/>
          </a:xfrm>
          <a:prstGeom prst="rect">
            <a:avLst/>
          </a:prstGeom>
          <a:solidFill>
            <a:srgbClr val="FFCC99"/>
          </a:solidFill>
          <a:ln w="9525">
            <a:solidFill>
              <a:srgbClr val="FFCC99"/>
            </a:solidFill>
            <a:miter lim="800000"/>
            <a:headEnd/>
            <a:tailEnd/>
          </a:ln>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000" b="1" dirty="0">
                <a:latin typeface="Tahoma" panose="020B0604030504040204" pitchFamily="34" charset="0"/>
              </a:rPr>
              <a:t>低频单点接地，高频多点接地，在保持高频多点接地的条件下切断低频地线回路，消除来自地线的高频干扰</a:t>
            </a:r>
          </a:p>
        </p:txBody>
      </p:sp>
      <p:sp>
        <p:nvSpPr>
          <p:cNvPr id="7" name="Text Box 6"/>
          <p:cNvSpPr txBox="1">
            <a:spLocks noChangeArrowheads="1"/>
          </p:cNvSpPr>
          <p:nvPr/>
        </p:nvSpPr>
        <p:spPr bwMode="auto">
          <a:xfrm>
            <a:off x="2656994" y="3189815"/>
            <a:ext cx="3673475"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 typeface="Arial" panose="020B0604020202020204" pitchFamily="34" charset="0"/>
              <a:buNone/>
            </a:pPr>
            <a:r>
              <a:rPr lang="zh-CN" altLang="en-US" sz="1400" b="1"/>
              <a:t>低频单点接地、高频两点接地</a:t>
            </a:r>
          </a:p>
        </p:txBody>
      </p:sp>
      <p:sp>
        <p:nvSpPr>
          <p:cNvPr id="8" name="Text Box 7"/>
          <p:cNvSpPr txBox="1">
            <a:spLocks noChangeArrowheads="1"/>
          </p:cNvSpPr>
          <p:nvPr/>
        </p:nvSpPr>
        <p:spPr bwMode="auto">
          <a:xfrm>
            <a:off x="2630708" y="5500689"/>
            <a:ext cx="3673475"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 typeface="Arial" panose="020B0604020202020204" pitchFamily="34" charset="0"/>
              <a:buNone/>
            </a:pPr>
            <a:r>
              <a:rPr lang="zh-CN" altLang="en-US" sz="1400" b="1" dirty="0"/>
              <a:t>低频单点接地、高频多点接地</a:t>
            </a:r>
          </a:p>
        </p:txBody>
      </p:sp>
    </p:spTree>
    <p:extLst>
      <p:ext uri="{BB962C8B-B14F-4D97-AF65-F5344CB8AC3E}">
        <p14:creationId xmlns:p14="http://schemas.microsoft.com/office/powerpoint/2010/main" val="3787904434"/>
      </p:ext>
    </p:extLst>
  </p:cSld>
  <p:clrMapOvr>
    <a:masterClrMapping/>
  </p:clrMapOvr>
  <mc:AlternateContent xmlns:mc="http://schemas.openxmlformats.org/markup-compatibility/2006" xmlns:p14="http://schemas.microsoft.com/office/powerpoint/2010/main">
    <mc:Choice Requires="p14">
      <p:transition spd="slow" p14:dur="2000" advTm="3708"/>
    </mc:Choice>
    <mc:Fallback xmlns="">
      <p:transition spd="slow" advTm="3708"/>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en-US" dirty="0">
              <a:solidFill>
                <a:schemeClr val="bg1"/>
              </a:solidFill>
            </a:endParaRPr>
          </a:p>
        </p:txBody>
      </p:sp>
      <p:sp>
        <p:nvSpPr>
          <p:cNvPr id="18" name="矩形 17"/>
          <p:cNvSpPr/>
          <p:nvPr/>
        </p:nvSpPr>
        <p:spPr>
          <a:xfrm>
            <a:off x="395536" y="800917"/>
            <a:ext cx="6048672" cy="572464"/>
          </a:xfrm>
          <a:prstGeom prst="rect">
            <a:avLst/>
          </a:prstGeom>
          <a:solidFill>
            <a:srgbClr val="7030A0"/>
          </a:solidFill>
        </p:spPr>
        <p:txBody>
          <a:bodyPr wrap="square">
            <a:spAutoFit/>
          </a:bodyPr>
          <a:lstStyle/>
          <a:p>
            <a:pPr marL="0" lvl="1" eaLnBrk="1" hangingPunct="1">
              <a:lnSpc>
                <a:spcPct val="130000"/>
              </a:lnSpc>
              <a:buClr>
                <a:schemeClr val="hlink"/>
              </a:buClr>
              <a:buSzPct val="55000"/>
            </a:pPr>
            <a:r>
              <a:rPr kumimoji="1" lang="zh-CN" altLang="en-US" sz="2400" dirty="0" smtClean="0">
                <a:solidFill>
                  <a:schemeClr val="bg1"/>
                </a:solidFill>
                <a:latin typeface="微软雅黑" panose="020B0503020204020204" pitchFamily="34" charset="-122"/>
                <a:ea typeface="微软雅黑" panose="020B0503020204020204" pitchFamily="34" charset="-122"/>
              </a:rPr>
              <a:t>混合接地案例</a:t>
            </a:r>
            <a:r>
              <a:rPr kumimoji="1" lang="en-US" altLang="zh-CN" sz="2400" dirty="0" smtClean="0">
                <a:solidFill>
                  <a:schemeClr val="bg1"/>
                </a:solidFill>
                <a:latin typeface="微软雅黑" panose="020B0503020204020204" pitchFamily="34" charset="-122"/>
                <a:ea typeface="微软雅黑" panose="020B0503020204020204" pitchFamily="34" charset="-122"/>
              </a:rPr>
              <a:t>2---</a:t>
            </a:r>
            <a:r>
              <a:rPr kumimoji="1" lang="zh-CN" altLang="en-US" sz="2400" dirty="0" smtClean="0">
                <a:solidFill>
                  <a:schemeClr val="bg1"/>
                </a:solidFill>
                <a:latin typeface="微软雅黑" panose="020B0503020204020204" pitchFamily="34" charset="-122"/>
                <a:ea typeface="微软雅黑" panose="020B0503020204020204" pitchFamily="34" charset="-122"/>
              </a:rPr>
              <a:t>低功率与高功率混合电路</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35" y="3370511"/>
            <a:ext cx="5831408" cy="235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p:cNvSpPr txBox="1">
            <a:spLocks noChangeArrowheads="1"/>
          </p:cNvSpPr>
          <p:nvPr/>
        </p:nvSpPr>
        <p:spPr bwMode="auto">
          <a:xfrm>
            <a:off x="6136456" y="3465004"/>
            <a:ext cx="2953568"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spcBef>
                <a:spcPct val="50000"/>
              </a:spcBef>
              <a:buClrTx/>
              <a:buSzTx/>
              <a:buFont typeface="Arial" panose="020B0604020202020204" pitchFamily="34" charset="0"/>
              <a:buNone/>
            </a:pPr>
            <a:r>
              <a:rPr lang="zh-CN" altLang="en-US" sz="1600" b="1" dirty="0"/>
              <a:t>问题</a:t>
            </a:r>
            <a:r>
              <a:rPr lang="zh-CN" altLang="en-US" sz="1600" dirty="0"/>
              <a:t>：驱动电动机的</a:t>
            </a:r>
            <a:r>
              <a:rPr lang="en-US" altLang="zh-CN" sz="1600" dirty="0"/>
              <a:t>PWM</a:t>
            </a:r>
            <a:r>
              <a:rPr lang="zh-CN" altLang="en-US" sz="1600" dirty="0"/>
              <a:t>电流在地线上形成的</a:t>
            </a:r>
            <a:r>
              <a:rPr lang="zh-CN" altLang="en-US" sz="1600" dirty="0">
                <a:solidFill>
                  <a:srgbClr val="FF0000"/>
                </a:solidFill>
              </a:rPr>
              <a:t>电流脉冲</a:t>
            </a:r>
            <a:r>
              <a:rPr lang="zh-CN" altLang="en-US" sz="1600" dirty="0"/>
              <a:t>，</a:t>
            </a:r>
            <a:r>
              <a:rPr lang="zh-CN" altLang="en-US" sz="1600" dirty="0" smtClean="0"/>
              <a:t>通过设备</a:t>
            </a:r>
            <a:r>
              <a:rPr lang="en-US" altLang="zh-CN" sz="1600" dirty="0" smtClean="0"/>
              <a:t>1-</a:t>
            </a:r>
            <a:r>
              <a:rPr lang="zh-CN" altLang="en-US" sz="1600" dirty="0"/>
              <a:t>同轴电缆</a:t>
            </a:r>
            <a:r>
              <a:rPr lang="zh-CN" altLang="en-US" sz="1600" dirty="0">
                <a:solidFill>
                  <a:srgbClr val="FF0000"/>
                </a:solidFill>
              </a:rPr>
              <a:t>屏蔽层</a:t>
            </a:r>
            <a:r>
              <a:rPr lang="en-US" altLang="zh-CN" sz="1600" dirty="0" smtClean="0"/>
              <a:t>-</a:t>
            </a:r>
            <a:r>
              <a:rPr lang="zh-CN" altLang="en-US" sz="1600" dirty="0" smtClean="0"/>
              <a:t>设备</a:t>
            </a:r>
            <a:r>
              <a:rPr lang="en-US" altLang="zh-CN" sz="1600" dirty="0" smtClean="0"/>
              <a:t>2</a:t>
            </a:r>
            <a:r>
              <a:rPr lang="zh-CN" altLang="en-US" sz="1600" dirty="0"/>
              <a:t>的地线回路，</a:t>
            </a:r>
            <a:r>
              <a:rPr lang="zh-CN" altLang="en-US" sz="1600" dirty="0">
                <a:solidFill>
                  <a:srgbClr val="FF0000"/>
                </a:solidFill>
              </a:rPr>
              <a:t>耦合到系统单元电路</a:t>
            </a:r>
            <a:r>
              <a:rPr lang="zh-CN" altLang="en-US" sz="1600" dirty="0"/>
              <a:t>，形成强烈干扰</a:t>
            </a:r>
          </a:p>
        </p:txBody>
      </p:sp>
      <p:sp>
        <p:nvSpPr>
          <p:cNvPr id="2" name="椭圆 1"/>
          <p:cNvSpPr/>
          <p:nvPr/>
        </p:nvSpPr>
        <p:spPr>
          <a:xfrm>
            <a:off x="2753408" y="5120229"/>
            <a:ext cx="1224136" cy="647961"/>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a:off x="4283968" y="3140968"/>
            <a:ext cx="72008" cy="792088"/>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84188" y="2412713"/>
            <a:ext cx="1727572"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系统控制回路</a:t>
            </a:r>
            <a:endParaRPr lang="zh-CN" altLang="en-US" dirty="0"/>
          </a:p>
        </p:txBody>
      </p:sp>
      <p:sp>
        <p:nvSpPr>
          <p:cNvPr id="17" name="矩形 16"/>
          <p:cNvSpPr/>
          <p:nvPr/>
        </p:nvSpPr>
        <p:spPr>
          <a:xfrm>
            <a:off x="3923308" y="2412713"/>
            <a:ext cx="1728192"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功率电机回路</a:t>
            </a:r>
            <a:endParaRPr lang="zh-CN" altLang="en-US" dirty="0"/>
          </a:p>
        </p:txBody>
      </p:sp>
      <p:cxnSp>
        <p:nvCxnSpPr>
          <p:cNvPr id="20" name="直接箭头连接符 19"/>
          <p:cNvCxnSpPr/>
          <p:nvPr/>
        </p:nvCxnSpPr>
        <p:spPr>
          <a:xfrm>
            <a:off x="1979712" y="3140968"/>
            <a:ext cx="288032" cy="1080120"/>
          </a:xfrm>
          <a:prstGeom prst="straightConnector1">
            <a:avLst/>
          </a:prstGeom>
          <a:ln w="2222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2411760" y="3140968"/>
            <a:ext cx="1872208" cy="1080120"/>
          </a:xfrm>
          <a:prstGeom prst="straightConnector1">
            <a:avLst/>
          </a:prstGeom>
          <a:ln w="2222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 Box 7"/>
          <p:cNvSpPr txBox="1">
            <a:spLocks noChangeArrowheads="1"/>
          </p:cNvSpPr>
          <p:nvPr/>
        </p:nvSpPr>
        <p:spPr bwMode="auto">
          <a:xfrm>
            <a:off x="2266057" y="1670872"/>
            <a:ext cx="2017911" cy="461665"/>
          </a:xfrm>
          <a:prstGeom prst="rect">
            <a:avLst/>
          </a:prstGeom>
          <a:solidFill>
            <a:srgbClr val="7030A0"/>
          </a:solidFill>
          <a:ln>
            <a:noFill/>
          </a:ln>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 typeface="Arial" panose="020B0604020202020204" pitchFamily="34" charset="0"/>
              <a:buNone/>
            </a:pPr>
            <a:r>
              <a:rPr lang="zh-CN" altLang="en-US" sz="2400" b="1" dirty="0" smtClean="0">
                <a:solidFill>
                  <a:srgbClr val="FFFF00"/>
                </a:solidFill>
                <a:latin typeface="微软雅黑" panose="020B0503020204020204" pitchFamily="34" charset="-122"/>
                <a:ea typeface="微软雅黑" panose="020B0503020204020204" pitchFamily="34" charset="-122"/>
              </a:rPr>
              <a:t>常规接地方法</a:t>
            </a:r>
            <a:endParaRPr lang="zh-CN" altLang="en-US" sz="2400" b="1" dirty="0">
              <a:solidFill>
                <a:srgbClr val="FFFF00"/>
              </a:solidFill>
              <a:latin typeface="微软雅黑" panose="020B0503020204020204" pitchFamily="34" charset="-122"/>
              <a:ea typeface="微软雅黑" panose="020B0503020204020204" pitchFamily="34" charset="-122"/>
            </a:endParaRPr>
          </a:p>
        </p:txBody>
      </p:sp>
      <p:sp>
        <p:nvSpPr>
          <p:cNvPr id="14" name="Text Box 6"/>
          <p:cNvSpPr txBox="1">
            <a:spLocks noChangeArrowheads="1"/>
          </p:cNvSpPr>
          <p:nvPr/>
        </p:nvSpPr>
        <p:spPr bwMode="auto">
          <a:xfrm>
            <a:off x="790650" y="4154423"/>
            <a:ext cx="757324" cy="39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spcBef>
                <a:spcPct val="50000"/>
              </a:spcBef>
              <a:buClrTx/>
              <a:buSzTx/>
              <a:buFont typeface="Arial" panose="020B0604020202020204" pitchFamily="34" charset="0"/>
              <a:buNone/>
            </a:pPr>
            <a:r>
              <a:rPr lang="zh-CN" altLang="en-US" sz="1600" b="1" dirty="0" smtClean="0">
                <a:solidFill>
                  <a:srgbClr val="FF0000"/>
                </a:solidFill>
              </a:rPr>
              <a:t>设备</a:t>
            </a:r>
            <a:r>
              <a:rPr lang="en-US" altLang="zh-CN" sz="1600" b="1" dirty="0" smtClean="0">
                <a:solidFill>
                  <a:srgbClr val="FF0000"/>
                </a:solidFill>
              </a:rPr>
              <a:t>1</a:t>
            </a:r>
            <a:endParaRPr lang="zh-CN" altLang="en-US" sz="1600" dirty="0">
              <a:solidFill>
                <a:srgbClr val="FF0000"/>
              </a:solidFill>
            </a:endParaRPr>
          </a:p>
        </p:txBody>
      </p:sp>
      <p:sp>
        <p:nvSpPr>
          <p:cNvPr id="16" name="Text Box 6"/>
          <p:cNvSpPr txBox="1">
            <a:spLocks noChangeArrowheads="1"/>
          </p:cNvSpPr>
          <p:nvPr/>
        </p:nvSpPr>
        <p:spPr bwMode="auto">
          <a:xfrm>
            <a:off x="4181246" y="4885521"/>
            <a:ext cx="757324" cy="39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spcBef>
                <a:spcPct val="50000"/>
              </a:spcBef>
              <a:buClrTx/>
              <a:buSzTx/>
              <a:buFont typeface="Arial" panose="020B0604020202020204" pitchFamily="34" charset="0"/>
              <a:buNone/>
            </a:pPr>
            <a:r>
              <a:rPr lang="zh-CN" altLang="en-US" sz="1600" b="1" dirty="0" smtClean="0">
                <a:solidFill>
                  <a:srgbClr val="FF0000"/>
                </a:solidFill>
              </a:rPr>
              <a:t>设备</a:t>
            </a:r>
            <a:r>
              <a:rPr lang="en-US" altLang="zh-CN" sz="1600" b="1" dirty="0" smtClean="0">
                <a:solidFill>
                  <a:srgbClr val="FF0000"/>
                </a:solidFill>
              </a:rPr>
              <a:t>2</a:t>
            </a:r>
            <a:endParaRPr lang="zh-CN" altLang="en-US" sz="1600" dirty="0">
              <a:solidFill>
                <a:srgbClr val="FF0000"/>
              </a:solidFill>
            </a:endParaRPr>
          </a:p>
        </p:txBody>
      </p:sp>
    </p:spTree>
    <p:extLst>
      <p:ext uri="{BB962C8B-B14F-4D97-AF65-F5344CB8AC3E}">
        <p14:creationId xmlns:p14="http://schemas.microsoft.com/office/powerpoint/2010/main" val="3346893878"/>
      </p:ext>
    </p:extLst>
  </p:cSld>
  <p:clrMapOvr>
    <a:masterClrMapping/>
  </p:clrMapOvr>
  <mc:AlternateContent xmlns:mc="http://schemas.openxmlformats.org/markup-compatibility/2006" xmlns:p14="http://schemas.microsoft.com/office/powerpoint/2010/main">
    <mc:Choice Requires="p14">
      <p:transition spd="slow" p14:dur="2000" advTm="3708"/>
    </mc:Choice>
    <mc:Fallback xmlns="">
      <p:transition spd="slow" advTm="3708"/>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en-US" dirty="0">
              <a:solidFill>
                <a:schemeClr val="bg1"/>
              </a:solidFill>
            </a:endParaRPr>
          </a:p>
        </p:txBody>
      </p:sp>
      <p:sp>
        <p:nvSpPr>
          <p:cNvPr id="18" name="矩形 17"/>
          <p:cNvSpPr/>
          <p:nvPr/>
        </p:nvSpPr>
        <p:spPr>
          <a:xfrm>
            <a:off x="395536" y="800917"/>
            <a:ext cx="5904656" cy="525657"/>
          </a:xfrm>
          <a:prstGeom prst="rect">
            <a:avLst/>
          </a:prstGeom>
          <a:solidFill>
            <a:srgbClr val="7030A0"/>
          </a:solidFill>
        </p:spPr>
        <p:txBody>
          <a:bodyPr wrap="square">
            <a:spAutoFit/>
          </a:bodyPr>
          <a:lstStyle/>
          <a:p>
            <a:pPr marL="0" lvl="1" eaLnBrk="1" hangingPunct="1">
              <a:lnSpc>
                <a:spcPct val="130000"/>
              </a:lnSpc>
              <a:buClr>
                <a:schemeClr val="hlink"/>
              </a:buClr>
              <a:buSzPct val="55000"/>
            </a:pPr>
            <a:r>
              <a:rPr kumimoji="1" lang="zh-CN" altLang="en-US" sz="2400" dirty="0" smtClean="0">
                <a:solidFill>
                  <a:schemeClr val="bg1"/>
                </a:solidFill>
                <a:latin typeface="微软雅黑" panose="020B0503020204020204" pitchFamily="34" charset="-122"/>
                <a:ea typeface="微软雅黑" panose="020B0503020204020204" pitchFamily="34" charset="-122"/>
              </a:rPr>
              <a:t>混合接地案例</a:t>
            </a:r>
            <a:r>
              <a:rPr kumimoji="1" lang="en-US" altLang="zh-CN" sz="2400" dirty="0">
                <a:solidFill>
                  <a:schemeClr val="bg1"/>
                </a:solidFill>
                <a:latin typeface="微软雅黑" panose="020B0503020204020204" pitchFamily="34" charset="-122"/>
                <a:ea typeface="微软雅黑" panose="020B0503020204020204" pitchFamily="34" charset="-122"/>
              </a:rPr>
              <a:t>---</a:t>
            </a:r>
            <a:r>
              <a:rPr kumimoji="1" lang="zh-CN" altLang="en-US" sz="2400" dirty="0">
                <a:solidFill>
                  <a:schemeClr val="bg1"/>
                </a:solidFill>
                <a:latin typeface="微软雅黑" panose="020B0503020204020204" pitchFamily="34" charset="-122"/>
                <a:ea typeface="微软雅黑" panose="020B0503020204020204" pitchFamily="34" charset="-122"/>
              </a:rPr>
              <a:t>低功率与高功率混合</a:t>
            </a:r>
            <a:r>
              <a:rPr kumimoji="1" lang="zh-CN" altLang="en-US" sz="2400" dirty="0" smtClean="0">
                <a:solidFill>
                  <a:schemeClr val="bg1"/>
                </a:solidFill>
                <a:latin typeface="微软雅黑" panose="020B0503020204020204" pitchFamily="34" charset="-122"/>
                <a:ea typeface="微软雅黑" panose="020B0503020204020204" pitchFamily="34" charset="-122"/>
              </a:rPr>
              <a:t>电路</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1" name="页脚占位符 2"/>
          <p:cNvSpPr txBox="1">
            <a:spLocks noGrp="1" noChangeArrowheads="1"/>
          </p:cNvSpPr>
          <p:nvPr/>
        </p:nvSpPr>
        <p:spPr bwMode="auto">
          <a:xfrm>
            <a:off x="-31201" y="6581991"/>
            <a:ext cx="499514" cy="23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fld id="{A21F905A-52B4-4A18-B4AE-AA58F349AA33}" type="slidenum">
              <a:rPr lang="en-US" altLang="zh-CN" sz="1000"/>
              <a:pPr algn="ctr" eaLnBrk="1" hangingPunct="1">
                <a:spcBef>
                  <a:spcPct val="0"/>
                </a:spcBef>
                <a:buClrTx/>
                <a:buSzTx/>
                <a:buFont typeface="Arial" panose="020B0604020202020204" pitchFamily="34" charset="0"/>
                <a:buNone/>
              </a:pPr>
              <a:t>24</a:t>
            </a:fld>
            <a:endParaRPr lang="en-US" altLang="zh-CN" sz="1000"/>
          </a:p>
        </p:txBody>
      </p:sp>
      <p:pic>
        <p:nvPicPr>
          <p:cNvPr id="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56" y="1439810"/>
            <a:ext cx="5617096" cy="233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6"/>
          <p:cNvSpPr txBox="1">
            <a:spLocks noChangeArrowheads="1"/>
          </p:cNvSpPr>
          <p:nvPr/>
        </p:nvSpPr>
        <p:spPr bwMode="auto">
          <a:xfrm>
            <a:off x="5954040" y="1394245"/>
            <a:ext cx="3203376"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Tx/>
              <a:buSzTx/>
              <a:buFont typeface="Arial" panose="020B0604020202020204" pitchFamily="34" charset="0"/>
              <a:buNone/>
            </a:pPr>
            <a:r>
              <a:rPr lang="zh-CN" altLang="en-US" sz="1600" b="1" dirty="0"/>
              <a:t>高频解决方案</a:t>
            </a:r>
            <a:r>
              <a:rPr lang="en-US" altLang="zh-CN" sz="1600" b="1" dirty="0"/>
              <a:t>1</a:t>
            </a:r>
            <a:r>
              <a:rPr lang="zh-CN" altLang="en-US" sz="1600" b="1" dirty="0"/>
              <a:t>：</a:t>
            </a:r>
            <a:r>
              <a:rPr lang="zh-CN" altLang="en-US" sz="1600" dirty="0"/>
              <a:t>适合系统信号频率高于</a:t>
            </a:r>
            <a:r>
              <a:rPr lang="en-US" altLang="zh-CN" sz="1600" dirty="0"/>
              <a:t>PWM</a:t>
            </a:r>
            <a:r>
              <a:rPr lang="zh-CN" altLang="en-US" sz="1600" dirty="0"/>
              <a:t>频率的情形。系统</a:t>
            </a:r>
            <a:r>
              <a:rPr lang="en-US" altLang="zh-CN" sz="1600" dirty="0"/>
              <a:t>2</a:t>
            </a:r>
            <a:r>
              <a:rPr lang="zh-CN" altLang="en-US" sz="1600" dirty="0"/>
              <a:t>地线通过电容（</a:t>
            </a:r>
            <a:r>
              <a:rPr lang="en-US" altLang="zh-CN" sz="1600" dirty="0"/>
              <a:t>1nF~10nF</a:t>
            </a:r>
            <a:r>
              <a:rPr lang="zh-CN" altLang="en-US" sz="1600" dirty="0"/>
              <a:t>）接地。只要电容值选得合适（</a:t>
            </a:r>
            <a:r>
              <a:rPr lang="en-US" altLang="zh-CN" sz="1600" dirty="0"/>
              <a:t>1nF-10nF</a:t>
            </a:r>
            <a:r>
              <a:rPr lang="zh-CN" altLang="en-US" sz="1600" dirty="0"/>
              <a:t>），就能达到系统高频信号两点接地、</a:t>
            </a:r>
            <a:r>
              <a:rPr lang="en-US" altLang="zh-CN" sz="1600" dirty="0"/>
              <a:t>PWM</a:t>
            </a:r>
            <a:r>
              <a:rPr lang="zh-CN" altLang="en-US" sz="1600" dirty="0"/>
              <a:t>信号单点接地的效果。仍然存在的一个</a:t>
            </a:r>
            <a:r>
              <a:rPr lang="zh-CN" altLang="en-US" sz="1600" dirty="0">
                <a:solidFill>
                  <a:srgbClr val="FF0000"/>
                </a:solidFill>
              </a:rPr>
              <a:t>缺点是系统</a:t>
            </a:r>
            <a:r>
              <a:rPr lang="en-US" altLang="zh-CN" sz="1600" dirty="0">
                <a:solidFill>
                  <a:srgbClr val="FF0000"/>
                </a:solidFill>
              </a:rPr>
              <a:t>2</a:t>
            </a:r>
            <a:r>
              <a:rPr lang="zh-CN" altLang="en-US" sz="1600" dirty="0">
                <a:solidFill>
                  <a:srgbClr val="FF0000"/>
                </a:solidFill>
              </a:rPr>
              <a:t>的屏蔽壳未能就近接地，会影响其安全屏蔽效能</a:t>
            </a:r>
          </a:p>
        </p:txBody>
      </p:sp>
      <p:pic>
        <p:nvPicPr>
          <p:cNvPr id="1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56" y="4109825"/>
            <a:ext cx="5644924" cy="240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9"/>
          <p:cNvSpPr txBox="1">
            <a:spLocks noChangeArrowheads="1"/>
          </p:cNvSpPr>
          <p:nvPr/>
        </p:nvSpPr>
        <p:spPr bwMode="auto">
          <a:xfrm>
            <a:off x="5927935" y="4589419"/>
            <a:ext cx="307447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Tx/>
              <a:buSzTx/>
              <a:buFont typeface="Arial" panose="020B0604020202020204" pitchFamily="34" charset="0"/>
              <a:buNone/>
            </a:pPr>
            <a:r>
              <a:rPr lang="zh-CN" altLang="en-US" sz="1600" b="1" dirty="0"/>
              <a:t>高频解决方案</a:t>
            </a:r>
            <a:r>
              <a:rPr lang="en-US" altLang="zh-CN" sz="1600" b="1" dirty="0"/>
              <a:t>2</a:t>
            </a:r>
            <a:r>
              <a:rPr lang="zh-CN" altLang="en-US" sz="1600" b="1" dirty="0"/>
              <a:t>：</a:t>
            </a:r>
            <a:r>
              <a:rPr lang="zh-CN" altLang="en-US" sz="1600" dirty="0"/>
              <a:t>系统</a:t>
            </a:r>
            <a:r>
              <a:rPr lang="en-US" altLang="zh-CN" sz="1600" dirty="0"/>
              <a:t>1</a:t>
            </a:r>
            <a:r>
              <a:rPr lang="zh-CN" altLang="en-US" sz="1600" dirty="0"/>
              <a:t>和系统</a:t>
            </a:r>
            <a:r>
              <a:rPr lang="en-US" altLang="zh-CN" sz="1600" dirty="0"/>
              <a:t>2</a:t>
            </a:r>
            <a:r>
              <a:rPr lang="zh-CN" altLang="en-US" sz="1600" dirty="0"/>
              <a:t>的屏蔽壳均直接接地，</a:t>
            </a:r>
            <a:r>
              <a:rPr lang="zh-CN" altLang="en-US" sz="1600" dirty="0">
                <a:solidFill>
                  <a:srgbClr val="FF0000"/>
                </a:solidFill>
              </a:rPr>
              <a:t>只是同轴电缆的屏蔽层的一端通过电容接地</a:t>
            </a:r>
            <a:r>
              <a:rPr lang="zh-CN" altLang="en-US" sz="1600" dirty="0"/>
              <a:t>，加强了系统</a:t>
            </a:r>
            <a:r>
              <a:rPr lang="en-US" altLang="zh-CN" sz="1600" dirty="0"/>
              <a:t>1</a:t>
            </a:r>
            <a:r>
              <a:rPr lang="zh-CN" altLang="en-US" sz="1600" dirty="0"/>
              <a:t>屏蔽壳的安全屏蔽效能</a:t>
            </a:r>
          </a:p>
        </p:txBody>
      </p:sp>
      <p:cxnSp>
        <p:nvCxnSpPr>
          <p:cNvPr id="10" name="直接连接符 9"/>
          <p:cNvCxnSpPr/>
          <p:nvPr/>
        </p:nvCxnSpPr>
        <p:spPr>
          <a:xfrm flipV="1">
            <a:off x="218556" y="4005064"/>
            <a:ext cx="8783849" cy="35543"/>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4606536" y="2793992"/>
            <a:ext cx="576064" cy="780416"/>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779912" y="5251361"/>
            <a:ext cx="576064" cy="553903"/>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1963617"/>
      </p:ext>
    </p:extLst>
  </p:cSld>
  <p:clrMapOvr>
    <a:masterClrMapping/>
  </p:clrMapOvr>
  <mc:AlternateContent xmlns:mc="http://schemas.openxmlformats.org/markup-compatibility/2006" xmlns:p14="http://schemas.microsoft.com/office/powerpoint/2010/main">
    <mc:Choice Requires="p14">
      <p:transition spd="slow" p14:dur="2000" advTm="3708"/>
    </mc:Choice>
    <mc:Fallback xmlns="">
      <p:transition spd="slow" advTm="3708"/>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en-US" dirty="0">
              <a:solidFill>
                <a:schemeClr val="bg1"/>
              </a:solidFill>
            </a:endParaRPr>
          </a:p>
        </p:txBody>
      </p:sp>
      <p:sp>
        <p:nvSpPr>
          <p:cNvPr id="18" name="矩形 17"/>
          <p:cNvSpPr/>
          <p:nvPr/>
        </p:nvSpPr>
        <p:spPr>
          <a:xfrm>
            <a:off x="395536" y="800917"/>
            <a:ext cx="2016224" cy="525657"/>
          </a:xfrm>
          <a:prstGeom prst="rect">
            <a:avLst/>
          </a:prstGeom>
          <a:solidFill>
            <a:srgbClr val="7030A0"/>
          </a:solidFill>
        </p:spPr>
        <p:txBody>
          <a:bodyPr wrap="square">
            <a:spAutoFit/>
          </a:bodyPr>
          <a:lstStyle/>
          <a:p>
            <a:pPr marL="0" lvl="1" eaLnBrk="1" hangingPunct="1">
              <a:lnSpc>
                <a:spcPct val="130000"/>
              </a:lnSpc>
              <a:buClr>
                <a:schemeClr val="hlink"/>
              </a:buClr>
              <a:buSzPct val="55000"/>
            </a:pPr>
            <a:r>
              <a:rPr kumimoji="1" lang="zh-CN" altLang="en-US" sz="2400" dirty="0" smtClean="0">
                <a:solidFill>
                  <a:schemeClr val="bg1"/>
                </a:solidFill>
                <a:latin typeface="微软雅黑" panose="020B0503020204020204" pitchFamily="34" charset="-122"/>
                <a:ea typeface="微软雅黑" panose="020B0503020204020204" pitchFamily="34" charset="-122"/>
              </a:rPr>
              <a:t>系统接地</a:t>
            </a:r>
            <a:r>
              <a:rPr kumimoji="1" lang="zh-CN" altLang="en-US" sz="2400" dirty="0">
                <a:solidFill>
                  <a:schemeClr val="bg1"/>
                </a:solidFill>
                <a:latin typeface="微软雅黑" panose="020B0503020204020204" pitchFamily="34" charset="-122"/>
                <a:ea typeface="微软雅黑" panose="020B0503020204020204" pitchFamily="34" charset="-122"/>
              </a:rPr>
              <a:t>案例</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11" name="Picture 2" descr="设备接地实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362" y="1354108"/>
            <a:ext cx="3960440" cy="494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4"/>
          <p:cNvSpPr>
            <a:spLocks noChangeArrowheads="1"/>
          </p:cNvSpPr>
          <p:nvPr/>
        </p:nvSpPr>
        <p:spPr bwMode="auto">
          <a:xfrm>
            <a:off x="4715925" y="2140879"/>
            <a:ext cx="4248472" cy="357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1800" dirty="0">
                <a:latin typeface="微软雅黑" panose="020B0503020204020204" pitchFamily="34" charset="-122"/>
                <a:ea typeface="微软雅黑" panose="020B0503020204020204" pitchFamily="34" charset="-122"/>
              </a:rPr>
              <a:t>各部分地线和电源线通过</a:t>
            </a:r>
            <a:r>
              <a:rPr lang="zh-CN" altLang="en-US" sz="1800" dirty="0" smtClean="0">
                <a:latin typeface="微软雅黑" panose="020B0503020204020204" pitchFamily="34" charset="-122"/>
                <a:ea typeface="微软雅黑" panose="020B0503020204020204" pitchFamily="34" charset="-122"/>
              </a:rPr>
              <a:t>汇流条汇</a:t>
            </a:r>
            <a:r>
              <a:rPr lang="zh-CN" altLang="en-US" sz="1800" dirty="0">
                <a:latin typeface="微软雅黑" panose="020B0503020204020204" pitchFamily="34" charset="-122"/>
                <a:ea typeface="微软雅黑" panose="020B0503020204020204" pitchFamily="34" charset="-122"/>
              </a:rPr>
              <a:t>接，可防止各类电路通过地线的相互干扰</a:t>
            </a:r>
          </a:p>
          <a:p>
            <a:pPr eaLnBrk="1" hangingPunct="1">
              <a:lnSpc>
                <a:spcPct val="120000"/>
              </a:lnSpc>
            </a:pPr>
            <a:r>
              <a:rPr lang="zh-CN" altLang="en-US" sz="1800" dirty="0">
                <a:latin typeface="微软雅黑" panose="020B0503020204020204" pitchFamily="34" charset="-122"/>
                <a:ea typeface="微软雅黑" panose="020B0503020204020204" pitchFamily="34" charset="-122"/>
              </a:rPr>
              <a:t>机架接地应尽量采用</a:t>
            </a:r>
            <a:r>
              <a:rPr lang="zh-CN" altLang="en-US" sz="1800" dirty="0">
                <a:solidFill>
                  <a:srgbClr val="FF0000"/>
                </a:solidFill>
                <a:latin typeface="微软雅黑" panose="020B0503020204020204" pitchFamily="34" charset="-122"/>
                <a:ea typeface="微软雅黑" panose="020B0503020204020204" pitchFamily="34" charset="-122"/>
              </a:rPr>
              <a:t>无缝接触方式</a:t>
            </a:r>
            <a:r>
              <a:rPr lang="zh-CN" altLang="en-US" sz="1800" dirty="0">
                <a:latin typeface="微软雅黑" panose="020B0503020204020204" pitchFamily="34" charset="-122"/>
                <a:ea typeface="微软雅黑" panose="020B0503020204020204" pitchFamily="34" charset="-122"/>
              </a:rPr>
              <a:t>（如定位焊接、铜焊、锡焊等），尽量不要依赖滑动的抽屉、铰链等可动有缝部件接地</a:t>
            </a:r>
          </a:p>
          <a:p>
            <a:pPr eaLnBrk="1" hangingPunct="1">
              <a:lnSpc>
                <a:spcPct val="120000"/>
              </a:lnSpc>
            </a:pPr>
            <a:r>
              <a:rPr lang="zh-CN" altLang="en-US" sz="1800" dirty="0">
                <a:latin typeface="微软雅黑" panose="020B0503020204020204" pitchFamily="34" charset="-122"/>
                <a:ea typeface="微软雅黑" panose="020B0503020204020204" pitchFamily="34" charset="-122"/>
              </a:rPr>
              <a:t>如果接地线需连接不同种类的金属时，应采取措施防止发生</a:t>
            </a:r>
            <a:r>
              <a:rPr lang="zh-CN" altLang="en-US" sz="1800" dirty="0">
                <a:solidFill>
                  <a:srgbClr val="FF0000"/>
                </a:solidFill>
                <a:latin typeface="微软雅黑" panose="020B0503020204020204" pitchFamily="34" charset="-122"/>
                <a:ea typeface="微软雅黑" panose="020B0503020204020204" pitchFamily="34" charset="-122"/>
              </a:rPr>
              <a:t>电化学腐蚀</a:t>
            </a:r>
          </a:p>
        </p:txBody>
      </p:sp>
      <p:sp>
        <p:nvSpPr>
          <p:cNvPr id="3" name="椭圆 2"/>
          <p:cNvSpPr/>
          <p:nvPr/>
        </p:nvSpPr>
        <p:spPr>
          <a:xfrm>
            <a:off x="1268434" y="2290212"/>
            <a:ext cx="504056" cy="4104456"/>
          </a:xfrm>
          <a:prstGeom prst="ellips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a:off x="683568" y="3645024"/>
            <a:ext cx="584866" cy="720080"/>
          </a:xfrm>
          <a:prstGeom prst="straightConnector1">
            <a:avLst/>
          </a:prstGeom>
          <a:ln w="3492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1272" y="3173799"/>
            <a:ext cx="954107" cy="523220"/>
          </a:xfrm>
          <a:prstGeom prst="rect">
            <a:avLst/>
          </a:prstGeom>
        </p:spPr>
        <p:txBody>
          <a:bodyPr wrap="none">
            <a:spAutoFit/>
          </a:bodyPr>
          <a:lstStyle/>
          <a:p>
            <a:pPr algn="just" eaLnBrk="1" hangingPunct="1">
              <a:lnSpc>
                <a:spcPct val="140000"/>
              </a:lnSpc>
              <a:spcBef>
                <a:spcPct val="50000"/>
              </a:spcBef>
              <a:buClrTx/>
              <a:buSzTx/>
              <a:buFont typeface="Arial" panose="020B0604020202020204" pitchFamily="34" charset="0"/>
              <a:buNone/>
            </a:pPr>
            <a:r>
              <a:rPr lang="zh-CN" altLang="en-US" dirty="0" smtClean="0">
                <a:solidFill>
                  <a:srgbClr val="FF0000"/>
                </a:solidFill>
                <a:latin typeface="微软雅黑" panose="020B0503020204020204" pitchFamily="34" charset="-122"/>
                <a:ea typeface="微软雅黑" panose="020B0503020204020204" pitchFamily="34" charset="-122"/>
              </a:rPr>
              <a:t>汇流条</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7" name="矩形 16"/>
          <p:cNvSpPr/>
          <p:nvPr/>
        </p:nvSpPr>
        <p:spPr>
          <a:xfrm>
            <a:off x="4932040" y="5699620"/>
            <a:ext cx="954107" cy="523220"/>
          </a:xfrm>
          <a:prstGeom prst="rect">
            <a:avLst/>
          </a:prstGeom>
        </p:spPr>
        <p:txBody>
          <a:bodyPr wrap="none">
            <a:spAutoFit/>
          </a:bodyPr>
          <a:lstStyle/>
          <a:p>
            <a:pPr algn="just" eaLnBrk="1" hangingPunct="1">
              <a:lnSpc>
                <a:spcPct val="140000"/>
              </a:lnSpc>
              <a:spcBef>
                <a:spcPct val="50000"/>
              </a:spcBef>
              <a:buClrTx/>
              <a:buSzTx/>
              <a:buFont typeface="Arial" panose="020B0604020202020204" pitchFamily="34" charset="0"/>
              <a:buNone/>
            </a:pPr>
            <a:r>
              <a:rPr lang="zh-CN" altLang="en-US" dirty="0" smtClean="0">
                <a:solidFill>
                  <a:srgbClr val="FF0000"/>
                </a:solidFill>
                <a:latin typeface="微软雅黑" panose="020B0503020204020204" pitchFamily="34" charset="-122"/>
                <a:ea typeface="微软雅黑" panose="020B0503020204020204" pitchFamily="34" charset="-122"/>
              </a:rPr>
              <a:t>汇流点</a:t>
            </a:r>
            <a:endParaRPr lang="zh-CN" altLang="en-US" dirty="0">
              <a:solidFill>
                <a:srgbClr val="FF0000"/>
              </a:solidFill>
              <a:latin typeface="微软雅黑" panose="020B0503020204020204" pitchFamily="34" charset="-122"/>
              <a:ea typeface="微软雅黑" panose="020B0503020204020204" pitchFamily="34" charset="-122"/>
            </a:endParaRPr>
          </a:p>
        </p:txBody>
      </p:sp>
      <p:cxnSp>
        <p:nvCxnSpPr>
          <p:cNvPr id="19" name="直接箭头连接符 18"/>
          <p:cNvCxnSpPr>
            <a:stCxn id="17" idx="1"/>
          </p:cNvCxnSpPr>
          <p:nvPr/>
        </p:nvCxnSpPr>
        <p:spPr>
          <a:xfrm flipH="1">
            <a:off x="4412750" y="5961230"/>
            <a:ext cx="519290" cy="0"/>
          </a:xfrm>
          <a:prstGeom prst="straightConnector1">
            <a:avLst/>
          </a:prstGeom>
          <a:ln w="3492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6" name="Picture 4" descr="https://gimg2.baidu.com/image_search/src=http%3A%2F%2Fimg.xjishu.com%2Fimg%2Fzl%2F2019%2F11%2F12%2F1701910508.gif&amp;refer=http%3A%2F%2Fimg.xjishu.com&amp;app=2002&amp;size=f9999,10000&amp;q=a80&amp;n=0&amp;g=0n&amp;fmt=auto?sec=1650760409&amp;t=7ab7251e1656eedf194e31fdef5c909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4208" y="5298778"/>
            <a:ext cx="1747935" cy="108372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7272456" y="249289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17697949"/>
      </p:ext>
    </p:extLst>
  </p:cSld>
  <p:clrMapOvr>
    <a:masterClrMapping/>
  </p:clrMapOvr>
  <mc:AlternateContent xmlns:mc="http://schemas.openxmlformats.org/markup-compatibility/2006" xmlns:p14="http://schemas.microsoft.com/office/powerpoint/2010/main">
    <mc:Choice Requires="p14">
      <p:transition spd="slow" p14:dur="2000" advTm="3708"/>
    </mc:Choice>
    <mc:Fallback xmlns="">
      <p:transition spd="slow" advTm="3708"/>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en-US" dirty="0">
              <a:solidFill>
                <a:schemeClr val="bg1"/>
              </a:solidFill>
            </a:endParaRPr>
          </a:p>
        </p:txBody>
      </p:sp>
      <p:sp>
        <p:nvSpPr>
          <p:cNvPr id="18" name="矩形 17"/>
          <p:cNvSpPr/>
          <p:nvPr/>
        </p:nvSpPr>
        <p:spPr>
          <a:xfrm>
            <a:off x="395536" y="800917"/>
            <a:ext cx="4104456" cy="572464"/>
          </a:xfrm>
          <a:prstGeom prst="rect">
            <a:avLst/>
          </a:prstGeom>
          <a:solidFill>
            <a:srgbClr val="7030A0"/>
          </a:solidFill>
        </p:spPr>
        <p:txBody>
          <a:bodyPr wrap="square">
            <a:spAutoFit/>
          </a:bodyPr>
          <a:lstStyle/>
          <a:p>
            <a:pPr marL="0" lvl="1" eaLnBrk="1" hangingPunct="1">
              <a:lnSpc>
                <a:spcPct val="130000"/>
              </a:lnSpc>
              <a:buClr>
                <a:schemeClr val="hlink"/>
              </a:buClr>
              <a:buSzPct val="55000"/>
            </a:pPr>
            <a:r>
              <a:rPr kumimoji="1" lang="zh-CN" altLang="en-US" sz="2400" dirty="0" smtClean="0">
                <a:solidFill>
                  <a:schemeClr val="bg1"/>
                </a:solidFill>
                <a:latin typeface="微软雅黑" panose="020B0503020204020204" pitchFamily="34" charset="-122"/>
                <a:ea typeface="微软雅黑" panose="020B0503020204020204" pitchFamily="34" charset="-122"/>
              </a:rPr>
              <a:t>交流接地</a:t>
            </a:r>
            <a:r>
              <a:rPr kumimoji="1" lang="en-US" altLang="zh-CN" sz="2400" dirty="0" smtClean="0">
                <a:solidFill>
                  <a:schemeClr val="bg1"/>
                </a:solidFill>
                <a:latin typeface="微软雅黑" panose="020B0503020204020204" pitchFamily="34" charset="-122"/>
                <a:ea typeface="微软雅黑" panose="020B0503020204020204" pitchFamily="34" charset="-122"/>
              </a:rPr>
              <a:t>---</a:t>
            </a:r>
            <a:r>
              <a:rPr kumimoji="1" lang="zh-CN" altLang="en-US" sz="2400" dirty="0" smtClean="0">
                <a:solidFill>
                  <a:schemeClr val="bg1"/>
                </a:solidFill>
                <a:latin typeface="微软雅黑" panose="020B0503020204020204" pitchFamily="34" charset="-122"/>
                <a:ea typeface="微软雅黑" panose="020B0503020204020204" pitchFamily="34" charset="-122"/>
              </a:rPr>
              <a:t>单相供电（市电）</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5" name="Picture 2" descr="图14"/>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412613">
            <a:off x="2211295" y="2665412"/>
            <a:ext cx="2233613"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1"/>
          <p:cNvSpPr txBox="1">
            <a:spLocks noChangeArrowheads="1"/>
          </p:cNvSpPr>
          <p:nvPr/>
        </p:nvSpPr>
        <p:spPr bwMode="auto">
          <a:xfrm>
            <a:off x="107504" y="5079828"/>
            <a:ext cx="8352928"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120000"/>
              </a:lnSpc>
            </a:pPr>
            <a:r>
              <a:rPr lang="zh-CN" altLang="en-US" sz="1800" dirty="0" smtClean="0">
                <a:latin typeface="微软雅黑" panose="020B0503020204020204" pitchFamily="34" charset="-122"/>
                <a:ea typeface="微软雅黑" panose="020B0503020204020204" pitchFamily="34" charset="-122"/>
              </a:rPr>
              <a:t>零线（亦称中线）为电源电流提供回流通道，是交流供电的零电位参考点，一般会在主配电入口处与地线单点相连，但当前位置的对地电位不一定为零</a:t>
            </a:r>
          </a:p>
          <a:p>
            <a:pPr eaLnBrk="1" hangingPunct="1">
              <a:lnSpc>
                <a:spcPct val="120000"/>
              </a:lnSpc>
            </a:pPr>
            <a:r>
              <a:rPr lang="zh-CN" altLang="en-US" sz="1800" dirty="0" smtClean="0">
                <a:latin typeface="微软雅黑" panose="020B0503020204020204" pitchFamily="34" charset="-122"/>
                <a:ea typeface="微软雅黑" panose="020B0503020204020204" pitchFamily="34" charset="-122"/>
              </a:rPr>
              <a:t>地线为设备提供安全的保护接地，在不出现故障的时候，地线中应无电流，也无压降</a:t>
            </a:r>
            <a:endParaRPr lang="zh-CN" altLang="en-US" sz="1800" dirty="0">
              <a:latin typeface="微软雅黑" panose="020B0503020204020204" pitchFamily="34" charset="-122"/>
              <a:ea typeface="微软雅黑" panose="020B0503020204020204" pitchFamily="34" charset="-122"/>
            </a:endParaRPr>
          </a:p>
        </p:txBody>
      </p:sp>
      <p:grpSp>
        <p:nvGrpSpPr>
          <p:cNvPr id="10" name="Group 16"/>
          <p:cNvGrpSpPr>
            <a:grpSpLocks/>
          </p:cNvGrpSpPr>
          <p:nvPr/>
        </p:nvGrpSpPr>
        <p:grpSpPr bwMode="auto">
          <a:xfrm>
            <a:off x="4788024" y="2150605"/>
            <a:ext cx="3097213" cy="2679700"/>
            <a:chOff x="0" y="0"/>
            <a:chExt cx="1951" cy="1688"/>
          </a:xfrm>
        </p:grpSpPr>
        <p:pic>
          <p:nvPicPr>
            <p:cNvPr id="11" name="Picture 12" descr="图片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27" cy="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3"/>
            <p:cNvSpPr txBox="1">
              <a:spLocks noChangeArrowheads="1"/>
            </p:cNvSpPr>
            <p:nvPr/>
          </p:nvSpPr>
          <p:spPr bwMode="auto">
            <a:xfrm>
              <a:off x="1407" y="998"/>
              <a:ext cx="544" cy="1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1400" b="1"/>
                <a:t>金属外壳</a:t>
              </a:r>
            </a:p>
          </p:txBody>
        </p:sp>
        <p:sp>
          <p:nvSpPr>
            <p:cNvPr id="14" name="Text Box 14"/>
            <p:cNvSpPr txBox="1">
              <a:spLocks noChangeArrowheads="1"/>
            </p:cNvSpPr>
            <p:nvPr/>
          </p:nvSpPr>
          <p:spPr bwMode="auto">
            <a:xfrm>
              <a:off x="499" y="1407"/>
              <a:ext cx="681" cy="1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1400" b="1"/>
                <a:t>入户配电箱</a:t>
              </a:r>
            </a:p>
          </p:txBody>
        </p:sp>
      </p:grpSp>
      <p:sp>
        <p:nvSpPr>
          <p:cNvPr id="2" name="矩形 1"/>
          <p:cNvSpPr/>
          <p:nvPr/>
        </p:nvSpPr>
        <p:spPr>
          <a:xfrm>
            <a:off x="5148064" y="2780928"/>
            <a:ext cx="576064" cy="305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4860032" y="2150605"/>
            <a:ext cx="720155" cy="1278395"/>
          </a:xfrm>
          <a:prstGeom prst="ellips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 Box 8"/>
          <p:cNvSpPr txBox="1">
            <a:spLocks noChangeArrowheads="1"/>
          </p:cNvSpPr>
          <p:nvPr/>
        </p:nvSpPr>
        <p:spPr bwMode="auto">
          <a:xfrm>
            <a:off x="4932910" y="1518013"/>
            <a:ext cx="6472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1600" dirty="0" smtClean="0">
                <a:solidFill>
                  <a:srgbClr val="0000FF"/>
                </a:solidFill>
                <a:latin typeface="微软雅黑" panose="020B0503020204020204" pitchFamily="34" charset="-122"/>
                <a:ea typeface="微软雅黑" panose="020B0503020204020204" pitchFamily="34" charset="-122"/>
              </a:rPr>
              <a:t>插座</a:t>
            </a:r>
            <a:endParaRPr lang="zh-CN" altLang="en-US" sz="1600" dirty="0">
              <a:solidFill>
                <a:srgbClr val="0000FF"/>
              </a:solidFill>
              <a:latin typeface="微软雅黑" panose="020B0503020204020204" pitchFamily="34" charset="-122"/>
              <a:ea typeface="微软雅黑" panose="020B0503020204020204" pitchFamily="34" charset="-122"/>
            </a:endParaRPr>
          </a:p>
        </p:txBody>
      </p:sp>
      <p:cxnSp>
        <p:nvCxnSpPr>
          <p:cNvPr id="17" name="直接箭头连接符 16"/>
          <p:cNvCxnSpPr>
            <a:stCxn id="16" idx="2"/>
            <a:endCxn id="3" idx="0"/>
          </p:cNvCxnSpPr>
          <p:nvPr/>
        </p:nvCxnSpPr>
        <p:spPr>
          <a:xfrm flipH="1">
            <a:off x="5220110" y="1856567"/>
            <a:ext cx="36439" cy="2940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Text Box 8"/>
          <p:cNvSpPr txBox="1">
            <a:spLocks noChangeArrowheads="1"/>
          </p:cNvSpPr>
          <p:nvPr/>
        </p:nvSpPr>
        <p:spPr bwMode="auto">
          <a:xfrm>
            <a:off x="3851921" y="4447236"/>
            <a:ext cx="9361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1600" dirty="0" smtClean="0">
                <a:solidFill>
                  <a:srgbClr val="0000FF"/>
                </a:solidFill>
                <a:latin typeface="微软雅黑" panose="020B0503020204020204" pitchFamily="34" charset="-122"/>
                <a:ea typeface="微软雅黑" panose="020B0503020204020204" pitchFamily="34" charset="-122"/>
              </a:rPr>
              <a:t>插座地</a:t>
            </a:r>
            <a:endParaRPr lang="zh-CN" altLang="en-US" sz="1600" dirty="0">
              <a:solidFill>
                <a:srgbClr val="0000FF"/>
              </a:solidFill>
              <a:latin typeface="微软雅黑" panose="020B0503020204020204" pitchFamily="34" charset="-122"/>
              <a:ea typeface="微软雅黑" panose="020B0503020204020204" pitchFamily="34" charset="-122"/>
            </a:endParaRPr>
          </a:p>
        </p:txBody>
      </p:sp>
      <p:cxnSp>
        <p:nvCxnSpPr>
          <p:cNvPr id="22" name="直接箭头连接符 21"/>
          <p:cNvCxnSpPr/>
          <p:nvPr/>
        </p:nvCxnSpPr>
        <p:spPr>
          <a:xfrm>
            <a:off x="4644008" y="4616513"/>
            <a:ext cx="2889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7098308" y="2258009"/>
            <a:ext cx="720080" cy="1656184"/>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 Box 8"/>
          <p:cNvSpPr txBox="1">
            <a:spLocks noChangeArrowheads="1"/>
          </p:cNvSpPr>
          <p:nvPr/>
        </p:nvSpPr>
        <p:spPr bwMode="auto">
          <a:xfrm>
            <a:off x="7596336" y="1374297"/>
            <a:ext cx="12961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1600" dirty="0" smtClean="0">
                <a:solidFill>
                  <a:srgbClr val="0000FF"/>
                </a:solidFill>
                <a:latin typeface="微软雅黑" panose="020B0503020204020204" pitchFamily="34" charset="-122"/>
                <a:ea typeface="微软雅黑" panose="020B0503020204020204" pitchFamily="34" charset="-122"/>
              </a:rPr>
              <a:t>火线与地线之间为开路</a:t>
            </a:r>
            <a:endParaRPr lang="zh-CN" altLang="en-US" sz="1600" dirty="0">
              <a:solidFill>
                <a:srgbClr val="0000FF"/>
              </a:solidFill>
              <a:latin typeface="微软雅黑" panose="020B0503020204020204" pitchFamily="34" charset="-122"/>
              <a:ea typeface="微软雅黑" panose="020B0503020204020204" pitchFamily="34" charset="-122"/>
            </a:endParaRPr>
          </a:p>
        </p:txBody>
      </p:sp>
      <p:cxnSp>
        <p:nvCxnSpPr>
          <p:cNvPr id="25" name="直接箭头连接符 24"/>
          <p:cNvCxnSpPr>
            <a:stCxn id="24" idx="2"/>
          </p:cNvCxnSpPr>
          <p:nvPr/>
        </p:nvCxnSpPr>
        <p:spPr>
          <a:xfrm flipH="1">
            <a:off x="7596338" y="1959072"/>
            <a:ext cx="648070" cy="291134"/>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ttps://gimg2.baidu.com/image_search/src=http%3A%2F%2Fimg.jdzj.com%2FUserDocument%2Fmallpic%2Fyitengzx%2FPicture%2F180709172824143.jpg&amp;refer=http%3A%2F%2Fimg.jdzj.com&amp;app=2002&amp;size=f9999,10000&amp;q=a80&amp;n=0&amp;g=0n&amp;fmt=auto?sec=1654388675&amp;t=319fcb275d969eac11455e11f74c107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711" y="2780928"/>
            <a:ext cx="2105833" cy="21058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gimg2.baidu.com/image_search/src=http%3A%2F%2Fimg.alicdn.com%2Fimgextra%2Fi1%2F756092595%2FTB2POTBaMfH8KJjy1zcXXcTzpXa_%21%21756092595.jpg&amp;refer=http%3A%2F%2Fimg.alicdn.com&amp;app=2002&amp;size=f9999,10000&amp;q=a80&amp;n=0&amp;g=0n&amp;fmt=auto?sec=1654388740&amp;t=9dc4ccc420b3b0c671518074e225f30b"/>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103" t="2805" r="10176" b="10995"/>
          <a:stretch/>
        </p:blipFill>
        <p:spPr bwMode="auto">
          <a:xfrm>
            <a:off x="700014" y="1461662"/>
            <a:ext cx="926525" cy="1285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515603"/>
      </p:ext>
    </p:extLst>
  </p:cSld>
  <p:clrMapOvr>
    <a:masterClrMapping/>
  </p:clrMapOvr>
  <mc:AlternateContent xmlns:mc="http://schemas.openxmlformats.org/markup-compatibility/2006" xmlns:p14="http://schemas.microsoft.com/office/powerpoint/2010/main">
    <mc:Choice Requires="p14">
      <p:transition spd="slow" p14:dur="2000" advTm="3708"/>
    </mc:Choice>
    <mc:Fallback xmlns="">
      <p:transition spd="slow" advTm="3708"/>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en-US" dirty="0">
              <a:solidFill>
                <a:schemeClr val="bg1"/>
              </a:solidFill>
            </a:endParaRPr>
          </a:p>
        </p:txBody>
      </p:sp>
      <p:pic>
        <p:nvPicPr>
          <p:cNvPr id="4" name="Picture 15" descr="图片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2245370"/>
            <a:ext cx="3384550"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l00-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97" y="2708920"/>
            <a:ext cx="2016125"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1"/>
          <p:cNvSpPr txBox="1">
            <a:spLocks noChangeArrowheads="1"/>
          </p:cNvSpPr>
          <p:nvPr/>
        </p:nvSpPr>
        <p:spPr bwMode="auto">
          <a:xfrm>
            <a:off x="0" y="5083160"/>
            <a:ext cx="900045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120000"/>
              </a:lnSpc>
            </a:pPr>
            <a:r>
              <a:rPr lang="zh-CN" altLang="en-US" sz="1800" dirty="0" smtClean="0">
                <a:latin typeface="微软雅黑" panose="020B0503020204020204" pitchFamily="34" charset="-122"/>
                <a:ea typeface="微软雅黑" panose="020B0503020204020204" pitchFamily="34" charset="-122"/>
              </a:rPr>
              <a:t>零线（亦称中线）为电源电流提供回流通道，是交流供电的零电位参考点，一般会在主配电入口处与地线单点相连，但当前位置的对地电位不一定为零</a:t>
            </a:r>
          </a:p>
          <a:p>
            <a:pPr eaLnBrk="1" hangingPunct="1">
              <a:lnSpc>
                <a:spcPct val="120000"/>
              </a:lnSpc>
            </a:pPr>
            <a:r>
              <a:rPr lang="zh-CN" altLang="en-US" sz="1800" dirty="0" smtClean="0">
                <a:latin typeface="微软雅黑" panose="020B0503020204020204" pitchFamily="34" charset="-122"/>
                <a:ea typeface="微软雅黑" panose="020B0503020204020204" pitchFamily="34" charset="-122"/>
              </a:rPr>
              <a:t>地线为设备提供安全的保护接地，在不出现故障的时候，地线中应无电流，也无压降</a:t>
            </a:r>
            <a:endParaRPr lang="zh-CN" altLang="en-US" sz="1800" dirty="0">
              <a:latin typeface="微软雅黑" panose="020B0503020204020204" pitchFamily="34" charset="-122"/>
              <a:ea typeface="微软雅黑" panose="020B0503020204020204" pitchFamily="34" charset="-122"/>
            </a:endParaRPr>
          </a:p>
        </p:txBody>
      </p:sp>
      <p:sp>
        <p:nvSpPr>
          <p:cNvPr id="15" name="矩形 14"/>
          <p:cNvSpPr/>
          <p:nvPr/>
        </p:nvSpPr>
        <p:spPr>
          <a:xfrm>
            <a:off x="179512" y="959192"/>
            <a:ext cx="3096344" cy="572464"/>
          </a:xfrm>
          <a:prstGeom prst="rect">
            <a:avLst/>
          </a:prstGeom>
          <a:solidFill>
            <a:srgbClr val="7030A0"/>
          </a:solidFill>
        </p:spPr>
        <p:txBody>
          <a:bodyPr wrap="square">
            <a:spAutoFit/>
          </a:bodyPr>
          <a:lstStyle/>
          <a:p>
            <a:pPr marL="0" lvl="1" eaLnBrk="1" hangingPunct="1">
              <a:lnSpc>
                <a:spcPct val="130000"/>
              </a:lnSpc>
              <a:buClr>
                <a:schemeClr val="hlink"/>
              </a:buClr>
              <a:buSzPct val="55000"/>
            </a:pPr>
            <a:r>
              <a:rPr kumimoji="1" lang="zh-CN" altLang="en-US" sz="2400" dirty="0" smtClean="0">
                <a:solidFill>
                  <a:schemeClr val="bg1"/>
                </a:solidFill>
                <a:latin typeface="微软雅黑" panose="020B0503020204020204" pitchFamily="34" charset="-122"/>
                <a:ea typeface="微软雅黑" panose="020B0503020204020204" pitchFamily="34" charset="-122"/>
              </a:rPr>
              <a:t>交流接地</a:t>
            </a:r>
            <a:r>
              <a:rPr kumimoji="1" lang="en-US" altLang="zh-CN" sz="2400" dirty="0" smtClean="0">
                <a:solidFill>
                  <a:schemeClr val="bg1"/>
                </a:solidFill>
                <a:latin typeface="微软雅黑" panose="020B0503020204020204" pitchFamily="34" charset="-122"/>
                <a:ea typeface="微软雅黑" panose="020B0503020204020204" pitchFamily="34" charset="-122"/>
              </a:rPr>
              <a:t>---</a:t>
            </a:r>
            <a:r>
              <a:rPr kumimoji="1" lang="zh-CN" altLang="en-US" sz="2400" dirty="0" smtClean="0">
                <a:solidFill>
                  <a:schemeClr val="bg1"/>
                </a:solidFill>
                <a:latin typeface="微软雅黑" panose="020B0503020204020204" pitchFamily="34" charset="-122"/>
                <a:ea typeface="微软雅黑" panose="020B0503020204020204" pitchFamily="34" charset="-122"/>
              </a:rPr>
              <a:t>三相供电</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6" name="椭圆 15"/>
          <p:cNvSpPr/>
          <p:nvPr/>
        </p:nvSpPr>
        <p:spPr>
          <a:xfrm>
            <a:off x="6876256" y="2245370"/>
            <a:ext cx="864096" cy="1687686"/>
          </a:xfrm>
          <a:prstGeom prst="ellips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 Box 8"/>
          <p:cNvSpPr txBox="1">
            <a:spLocks noChangeArrowheads="1"/>
          </p:cNvSpPr>
          <p:nvPr/>
        </p:nvSpPr>
        <p:spPr bwMode="auto">
          <a:xfrm>
            <a:off x="7596336" y="1374297"/>
            <a:ext cx="12961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1600" dirty="0" smtClean="0">
                <a:solidFill>
                  <a:srgbClr val="0000FF"/>
                </a:solidFill>
                <a:latin typeface="微软雅黑" panose="020B0503020204020204" pitchFamily="34" charset="-122"/>
                <a:ea typeface="微软雅黑" panose="020B0503020204020204" pitchFamily="34" charset="-122"/>
              </a:rPr>
              <a:t>火线与地线之间为开路</a:t>
            </a:r>
            <a:endParaRPr lang="zh-CN" altLang="en-US" sz="1600" dirty="0">
              <a:solidFill>
                <a:srgbClr val="0000FF"/>
              </a:solidFill>
              <a:latin typeface="微软雅黑" panose="020B0503020204020204" pitchFamily="34" charset="-122"/>
              <a:ea typeface="微软雅黑" panose="020B0503020204020204" pitchFamily="34" charset="-122"/>
            </a:endParaRPr>
          </a:p>
        </p:txBody>
      </p:sp>
      <p:cxnSp>
        <p:nvCxnSpPr>
          <p:cNvPr id="19" name="直接箭头连接符 18"/>
          <p:cNvCxnSpPr>
            <a:stCxn id="17" idx="2"/>
          </p:cNvCxnSpPr>
          <p:nvPr/>
        </p:nvCxnSpPr>
        <p:spPr>
          <a:xfrm flipH="1">
            <a:off x="7596338" y="1959072"/>
            <a:ext cx="648070" cy="291134"/>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913507"/>
      </p:ext>
    </p:extLst>
  </p:cSld>
  <p:clrMapOvr>
    <a:masterClrMapping/>
  </p:clrMapOvr>
  <mc:AlternateContent xmlns:mc="http://schemas.openxmlformats.org/markup-compatibility/2006" xmlns:p14="http://schemas.microsoft.com/office/powerpoint/2010/main">
    <mc:Choice Requires="p14">
      <p:transition spd="slow" p14:dur="2000" advTm="3708"/>
    </mc:Choice>
    <mc:Fallback xmlns="">
      <p:transition spd="slow" advTm="3708"/>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smtClean="0">
                <a:solidFill>
                  <a:schemeClr val="bg1"/>
                </a:solidFill>
                <a:latin typeface="黑体" panose="02010609060101010101" pitchFamily="49" charset="-122"/>
                <a:ea typeface="黑体" panose="02010609060101010101" pitchFamily="49" charset="-122"/>
              </a:rPr>
              <a:t>航天电子系统设计</a:t>
            </a:r>
            <a:endParaRPr lang="zh-CN" altLang="en-US" sz="2800" dirty="0">
              <a:solidFill>
                <a:schemeClr val="bg1"/>
              </a:solidFill>
            </a:endParaRPr>
          </a:p>
        </p:txBody>
      </p:sp>
      <p:sp>
        <p:nvSpPr>
          <p:cNvPr id="8" name="Rectangle 6"/>
          <p:cNvSpPr txBox="1">
            <a:spLocks noChangeArrowheads="1"/>
          </p:cNvSpPr>
          <p:nvPr/>
        </p:nvSpPr>
        <p:spPr bwMode="auto">
          <a:xfrm>
            <a:off x="251520" y="908721"/>
            <a:ext cx="8208963"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120000"/>
              </a:lnSpc>
            </a:pPr>
            <a:r>
              <a:rPr lang="zh-CN" altLang="en-US" sz="2000" b="1" dirty="0" smtClean="0">
                <a:solidFill>
                  <a:srgbClr val="CC0000"/>
                </a:solidFill>
                <a:latin typeface="微软雅黑" panose="020B0503020204020204" pitchFamily="34" charset="-122"/>
                <a:ea typeface="微软雅黑" panose="020B0503020204020204" pitchFamily="34" charset="-122"/>
              </a:rPr>
              <a:t>什么是防护设计？</a:t>
            </a:r>
          </a:p>
          <a:p>
            <a:pPr lvl="1" eaLnBrk="1" hangingPunct="1">
              <a:lnSpc>
                <a:spcPct val="120000"/>
              </a:lnSpc>
            </a:pPr>
            <a:r>
              <a:rPr lang="zh-CN" altLang="en-US" sz="1800" b="0" dirty="0" smtClean="0">
                <a:solidFill>
                  <a:srgbClr val="0000FF"/>
                </a:solidFill>
                <a:latin typeface="微软雅黑" panose="020B0503020204020204" pitchFamily="34" charset="-122"/>
                <a:ea typeface="微软雅黑" panose="020B0503020204020204" pitchFamily="34" charset="-122"/>
              </a:rPr>
              <a:t>针对有可能危害电子元器件、电路、电子系统的各种不期望的过应力、干扰及噪声（以下统称“</a:t>
            </a:r>
            <a:r>
              <a:rPr lang="zh-CN" altLang="en-US" sz="1800" b="0" dirty="0" smtClean="0">
                <a:solidFill>
                  <a:srgbClr val="FF0000"/>
                </a:solidFill>
                <a:latin typeface="微软雅黑" panose="020B0503020204020204" pitchFamily="34" charset="-122"/>
                <a:ea typeface="微软雅黑" panose="020B0503020204020204" pitchFamily="34" charset="-122"/>
              </a:rPr>
              <a:t>干扰</a:t>
            </a:r>
            <a:r>
              <a:rPr lang="zh-CN" altLang="en-US" sz="1800" b="0" dirty="0" smtClean="0">
                <a:solidFill>
                  <a:srgbClr val="0000FF"/>
                </a:solidFill>
                <a:latin typeface="微软雅黑" panose="020B0503020204020204" pitchFamily="34" charset="-122"/>
                <a:ea typeface="微软雅黑" panose="020B0503020204020204" pitchFamily="34" charset="-122"/>
              </a:rPr>
              <a:t>”），在电路设计、印制板设计、结构件设计、系统设计等方面采取的</a:t>
            </a:r>
            <a:r>
              <a:rPr lang="zh-CN" altLang="en-US" sz="1800" b="0" dirty="0" smtClean="0">
                <a:solidFill>
                  <a:srgbClr val="FF0000"/>
                </a:solidFill>
                <a:latin typeface="微软雅黑" panose="020B0503020204020204" pitchFamily="34" charset="-122"/>
                <a:ea typeface="微软雅黑" panose="020B0503020204020204" pitchFamily="34" charset="-122"/>
              </a:rPr>
              <a:t>防范措施</a:t>
            </a:r>
          </a:p>
        </p:txBody>
      </p:sp>
      <p:pic>
        <p:nvPicPr>
          <p:cNvPr id="19458" name="Picture 2" descr="https://gimg2.baidu.com/image_search/src=http%3A%2F%2Fn.sinaimg.cn%2Fsinakd20111%2F275%2Fw1200h675%2F20200413%2F18f7-isehnni7257908.jpg&amp;refer=http%3A%2F%2Fn.sinaimg.cn&amp;app=2002&amp;size=f9999,10000&amp;q=a80&amp;n=0&amp;g=0n&amp;fmt=auto?sec=1650758691&amp;t=a58e9daa02a20ebe98b8c708bdf4ea9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2444531"/>
            <a:ext cx="2902295" cy="1632541"/>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https://gimg2.baidu.com/image_search/src=http%3A%2F%2Fimg.alicdn.com%2Fbao%2Fuploaded%2Fi3%2F888059629%2FTB1q20UcQfb_uJkHFNRXXc3vpXa_%21%210-item_pic.jpg&amp;refer=http%3A%2F%2Fimg.alicdn.com&amp;app=2002&amp;size=f9999,10000&amp;q=a80&amp;n=0&amp;g=0n&amp;fmt=auto?sec=1650758741&amp;t=b60f0dba40f1cff954a4a81015246ec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9872" y="3717032"/>
            <a:ext cx="2439293" cy="2588903"/>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https://gimg2.baidu.com/image_search/src=http%3A%2F%2Fe.dimyapi.com-weekly.iianews.com%2Fresupload%2F00000000000000000011%2F009%2F1174982113871_2.jpg&amp;refer=http%3A%2F%2Fe.dimyapi.com-weekly.iianews.com&amp;app=2002&amp;size=f9999,10000&amp;q=a80&amp;n=0&amp;g=0n&amp;fmt=auto?sec=1650758818&amp;t=7cc1715439ac799b2bd6ab72b80421e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9362" y="2637145"/>
            <a:ext cx="2970594" cy="1930887"/>
          </a:xfrm>
          <a:prstGeom prst="rect">
            <a:avLst/>
          </a:prstGeom>
          <a:noFill/>
          <a:extLst>
            <a:ext uri="{909E8E84-426E-40DD-AFC4-6F175D3DCCD1}">
              <a14:hiddenFill xmlns:a14="http://schemas.microsoft.com/office/drawing/2010/main">
                <a:solidFill>
                  <a:srgbClr val="FFFFFF"/>
                </a:solidFill>
              </a14:hiddenFill>
            </a:ext>
          </a:extLst>
        </p:spPr>
      </p:pic>
      <p:sp>
        <p:nvSpPr>
          <p:cNvPr id="3" name="椭圆 2"/>
          <p:cNvSpPr/>
          <p:nvPr/>
        </p:nvSpPr>
        <p:spPr>
          <a:xfrm>
            <a:off x="7577087" y="3313765"/>
            <a:ext cx="1009789" cy="1104303"/>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212034698"/>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smtClean="0">
                <a:solidFill>
                  <a:schemeClr val="bg1"/>
                </a:solidFill>
                <a:latin typeface="黑体" panose="02010609060101010101" pitchFamily="49" charset="-122"/>
                <a:ea typeface="黑体" panose="02010609060101010101" pitchFamily="49" charset="-122"/>
              </a:rPr>
              <a:t>航天电子系统设计</a:t>
            </a:r>
            <a:endParaRPr lang="zh-CN" altLang="en-US" sz="2800" dirty="0">
              <a:solidFill>
                <a:schemeClr val="bg1"/>
              </a:solidFill>
            </a:endParaRPr>
          </a:p>
        </p:txBody>
      </p:sp>
      <p:sp>
        <p:nvSpPr>
          <p:cNvPr id="5" name="Rectangle 6"/>
          <p:cNvSpPr txBox="1">
            <a:spLocks noChangeArrowheads="1"/>
          </p:cNvSpPr>
          <p:nvPr/>
        </p:nvSpPr>
        <p:spPr bwMode="auto">
          <a:xfrm>
            <a:off x="395536" y="908720"/>
            <a:ext cx="8208963" cy="4104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120000"/>
              </a:lnSpc>
            </a:pPr>
            <a:r>
              <a:rPr lang="zh-CN" altLang="en-US" sz="2000" b="1" dirty="0" smtClean="0">
                <a:solidFill>
                  <a:srgbClr val="CC0000"/>
                </a:solidFill>
                <a:latin typeface="微软雅黑" panose="020B0503020204020204" pitchFamily="34" charset="-122"/>
                <a:ea typeface="微软雅黑" panose="020B0503020204020204" pitchFamily="34" charset="-122"/>
              </a:rPr>
              <a:t>防护设计的分类</a:t>
            </a:r>
          </a:p>
          <a:p>
            <a:pPr lvl="1" eaLnBrk="1" hangingPunct="1">
              <a:lnSpc>
                <a:spcPct val="120000"/>
              </a:lnSpc>
            </a:pPr>
            <a:r>
              <a:rPr lang="zh-CN" altLang="en-US" sz="1800" b="0" dirty="0" smtClean="0">
                <a:solidFill>
                  <a:srgbClr val="0000FF"/>
                </a:solidFill>
                <a:latin typeface="微软雅黑" panose="020B0503020204020204" pitchFamily="34" charset="-122"/>
                <a:ea typeface="微软雅黑" panose="020B0503020204020204" pitchFamily="34" charset="-122"/>
              </a:rPr>
              <a:t>针对</a:t>
            </a:r>
            <a:r>
              <a:rPr lang="zh-CN" altLang="en-US" sz="1800" b="1" dirty="0" smtClean="0">
                <a:solidFill>
                  <a:srgbClr val="FF0000"/>
                </a:solidFill>
                <a:latin typeface="微软雅黑" panose="020B0503020204020204" pitchFamily="34" charset="-122"/>
                <a:ea typeface="微软雅黑" panose="020B0503020204020204" pitchFamily="34" charset="-122"/>
              </a:rPr>
              <a:t>干扰来源</a:t>
            </a:r>
            <a:r>
              <a:rPr lang="zh-CN" altLang="en-US" sz="1800" b="0" dirty="0" smtClean="0">
                <a:solidFill>
                  <a:srgbClr val="0000FF"/>
                </a:solidFill>
                <a:latin typeface="微软雅黑" panose="020B0503020204020204" pitchFamily="34" charset="-122"/>
                <a:ea typeface="微软雅黑" panose="020B0503020204020204" pitchFamily="34" charset="-122"/>
              </a:rPr>
              <a:t>，可分为抗浪涌设计、防静电设计、避雷设计、电磁兼容设计、辐射加固设计等</a:t>
            </a:r>
          </a:p>
          <a:p>
            <a:pPr lvl="1" eaLnBrk="1" hangingPunct="1">
              <a:lnSpc>
                <a:spcPct val="120000"/>
              </a:lnSpc>
            </a:pPr>
            <a:r>
              <a:rPr lang="zh-CN" altLang="en-US" sz="1800" b="0" dirty="0" smtClean="0">
                <a:solidFill>
                  <a:srgbClr val="0000FF"/>
                </a:solidFill>
                <a:latin typeface="微软雅黑" panose="020B0503020204020204" pitchFamily="34" charset="-122"/>
                <a:ea typeface="微软雅黑" panose="020B0503020204020204" pitchFamily="34" charset="-122"/>
              </a:rPr>
              <a:t>针对</a:t>
            </a:r>
            <a:r>
              <a:rPr lang="zh-CN" altLang="en-US" sz="1800" b="1" dirty="0" smtClean="0">
                <a:solidFill>
                  <a:srgbClr val="FF0000"/>
                </a:solidFill>
                <a:latin typeface="微软雅黑" panose="020B0503020204020204" pitchFamily="34" charset="-122"/>
                <a:ea typeface="微软雅黑" panose="020B0503020204020204" pitchFamily="34" charset="-122"/>
              </a:rPr>
              <a:t>干扰载体</a:t>
            </a:r>
            <a:r>
              <a:rPr lang="zh-CN" altLang="en-US" sz="1800" b="0" dirty="0" smtClean="0">
                <a:solidFill>
                  <a:srgbClr val="0000FF"/>
                </a:solidFill>
                <a:latin typeface="微软雅黑" panose="020B0503020204020204" pitchFamily="34" charset="-122"/>
                <a:ea typeface="微软雅黑" panose="020B0503020204020204" pitchFamily="34" charset="-122"/>
              </a:rPr>
              <a:t>，可分为电路防护设计、印制电路板设计、结构件防护设计、电缆防护设计等</a:t>
            </a:r>
          </a:p>
          <a:p>
            <a:pPr lvl="1" eaLnBrk="1" hangingPunct="1">
              <a:lnSpc>
                <a:spcPct val="120000"/>
              </a:lnSpc>
            </a:pPr>
            <a:r>
              <a:rPr lang="zh-CN" altLang="en-US" sz="1800" b="0" dirty="0" smtClean="0">
                <a:solidFill>
                  <a:srgbClr val="0000FF"/>
                </a:solidFill>
                <a:latin typeface="微软雅黑" panose="020B0503020204020204" pitchFamily="34" charset="-122"/>
                <a:ea typeface="微软雅黑" panose="020B0503020204020204" pitchFamily="34" charset="-122"/>
              </a:rPr>
              <a:t>针对</a:t>
            </a:r>
            <a:r>
              <a:rPr lang="zh-CN" altLang="en-US" sz="1800" b="1" dirty="0" smtClean="0">
                <a:solidFill>
                  <a:srgbClr val="FF0000"/>
                </a:solidFill>
                <a:latin typeface="微软雅黑" panose="020B0503020204020204" pitchFamily="34" charset="-122"/>
                <a:ea typeface="微软雅黑" panose="020B0503020204020204" pitchFamily="34" charset="-122"/>
              </a:rPr>
              <a:t>抗干扰方法</a:t>
            </a:r>
            <a:r>
              <a:rPr lang="zh-CN" altLang="en-US" sz="1800" b="0" dirty="0" smtClean="0">
                <a:solidFill>
                  <a:srgbClr val="0000FF"/>
                </a:solidFill>
                <a:latin typeface="微软雅黑" panose="020B0503020204020204" pitchFamily="34" charset="-122"/>
                <a:ea typeface="微软雅黑" panose="020B0503020204020204" pitchFamily="34" charset="-122"/>
              </a:rPr>
              <a:t>，可分为接地设计、屏蔽设计、滤波设计、隔离设计等（详见本章）</a:t>
            </a:r>
          </a:p>
          <a:p>
            <a:pPr lvl="1" eaLnBrk="1" hangingPunct="1">
              <a:lnSpc>
                <a:spcPct val="120000"/>
              </a:lnSpc>
            </a:pPr>
            <a:r>
              <a:rPr lang="zh-CN" altLang="en-US" sz="1800" b="0" dirty="0" smtClean="0">
                <a:solidFill>
                  <a:srgbClr val="0000FF"/>
                </a:solidFill>
                <a:latin typeface="微软雅黑" panose="020B0503020204020204" pitchFamily="34" charset="-122"/>
                <a:ea typeface="微软雅黑" panose="020B0503020204020204" pitchFamily="34" charset="-122"/>
              </a:rPr>
              <a:t>针对</a:t>
            </a:r>
            <a:r>
              <a:rPr lang="zh-CN" altLang="en-US" sz="1800" b="1" dirty="0" smtClean="0">
                <a:solidFill>
                  <a:srgbClr val="FF0000"/>
                </a:solidFill>
                <a:latin typeface="微软雅黑" panose="020B0503020204020204" pitchFamily="34" charset="-122"/>
                <a:ea typeface="微软雅黑" panose="020B0503020204020204" pitchFamily="34" charset="-122"/>
              </a:rPr>
              <a:t>防护途径</a:t>
            </a:r>
            <a:r>
              <a:rPr lang="zh-CN" altLang="en-US" sz="1800" b="0" dirty="0" smtClean="0">
                <a:solidFill>
                  <a:srgbClr val="0000FF"/>
                </a:solidFill>
                <a:latin typeface="微软雅黑" panose="020B0503020204020204" pitchFamily="34" charset="-122"/>
                <a:ea typeface="微软雅黑" panose="020B0503020204020204" pitchFamily="34" charset="-122"/>
              </a:rPr>
              <a:t>，可分为空域防护（如屏蔽）、频域防护（如滤波）、时域防护和能域防护（如浪涌防护元件）</a:t>
            </a:r>
          </a:p>
          <a:p>
            <a:pPr lvl="1" eaLnBrk="1" hangingPunct="1">
              <a:lnSpc>
                <a:spcPct val="120000"/>
              </a:lnSpc>
            </a:pPr>
            <a:r>
              <a:rPr lang="zh-CN" altLang="en-US" sz="1800" b="0" dirty="0" smtClean="0">
                <a:solidFill>
                  <a:srgbClr val="0000FF"/>
                </a:solidFill>
                <a:latin typeface="微软雅黑" panose="020B0503020204020204" pitchFamily="34" charset="-122"/>
                <a:ea typeface="微软雅黑" panose="020B0503020204020204" pitchFamily="34" charset="-122"/>
              </a:rPr>
              <a:t>针对</a:t>
            </a:r>
            <a:r>
              <a:rPr lang="zh-CN" altLang="en-US" sz="1800" b="1" dirty="0" smtClean="0">
                <a:solidFill>
                  <a:srgbClr val="FF0000"/>
                </a:solidFill>
                <a:latin typeface="微软雅黑" panose="020B0503020204020204" pitchFamily="34" charset="-122"/>
                <a:ea typeface="微软雅黑" panose="020B0503020204020204" pitchFamily="34" charset="-122"/>
              </a:rPr>
              <a:t>典型元器件</a:t>
            </a:r>
            <a:r>
              <a:rPr lang="zh-CN" altLang="en-US" sz="1800" b="0" dirty="0" smtClean="0">
                <a:solidFill>
                  <a:srgbClr val="0000FF"/>
                </a:solidFill>
                <a:latin typeface="微软雅黑" panose="020B0503020204020204" pitchFamily="34" charset="-122"/>
                <a:ea typeface="微软雅黑" panose="020B0503020204020204" pitchFamily="34" charset="-122"/>
              </a:rPr>
              <a:t>，可分为高速数字</a:t>
            </a:r>
            <a:r>
              <a:rPr lang="en-US" altLang="zh-CN" sz="1800" b="0" dirty="0" smtClean="0">
                <a:solidFill>
                  <a:srgbClr val="0000FF"/>
                </a:solidFill>
                <a:latin typeface="微软雅黑" panose="020B0503020204020204" pitchFamily="34" charset="-122"/>
                <a:ea typeface="微软雅黑" panose="020B0503020204020204" pitchFamily="34" charset="-122"/>
              </a:rPr>
              <a:t>IC</a:t>
            </a:r>
            <a:r>
              <a:rPr lang="zh-CN" altLang="en-US" sz="1800" b="0" dirty="0" smtClean="0">
                <a:solidFill>
                  <a:srgbClr val="0000FF"/>
                </a:solidFill>
                <a:latin typeface="微软雅黑" panose="020B0503020204020204" pitchFamily="34" charset="-122"/>
                <a:ea typeface="微软雅黑" panose="020B0503020204020204" pitchFamily="34" charset="-122"/>
              </a:rPr>
              <a:t>、电源、放大器、微处理器等防护设计（详见第</a:t>
            </a:r>
            <a:r>
              <a:rPr lang="en-US" altLang="zh-CN" sz="1800" b="0" dirty="0" smtClean="0">
                <a:solidFill>
                  <a:srgbClr val="0000FF"/>
                </a:solidFill>
                <a:latin typeface="微软雅黑" panose="020B0503020204020204" pitchFamily="34" charset="-122"/>
                <a:ea typeface="微软雅黑" panose="020B0503020204020204" pitchFamily="34" charset="-122"/>
              </a:rPr>
              <a:t>6</a:t>
            </a:r>
            <a:r>
              <a:rPr lang="zh-CN" altLang="en-US" sz="1800" b="0" dirty="0" smtClean="0">
                <a:solidFill>
                  <a:srgbClr val="0000FF"/>
                </a:solidFill>
                <a:latin typeface="微软雅黑" panose="020B0503020204020204" pitchFamily="34" charset="-122"/>
                <a:ea typeface="微软雅黑" panose="020B0503020204020204" pitchFamily="34" charset="-122"/>
              </a:rPr>
              <a:t>章）</a:t>
            </a:r>
            <a:endParaRPr lang="zh-CN" altLang="en-US" sz="1800" b="0" dirty="0">
              <a:solidFill>
                <a:srgbClr val="0000FF"/>
              </a:solidFill>
              <a:latin typeface="微软雅黑" panose="020B0503020204020204" pitchFamily="34" charset="-122"/>
              <a:ea typeface="微软雅黑" panose="020B0503020204020204" pitchFamily="34" charset="-122"/>
            </a:endParaRPr>
          </a:p>
        </p:txBody>
      </p:sp>
      <p:sp>
        <p:nvSpPr>
          <p:cNvPr id="6" name="Rectangle 6"/>
          <p:cNvSpPr txBox="1">
            <a:spLocks noChangeArrowheads="1"/>
          </p:cNvSpPr>
          <p:nvPr/>
        </p:nvSpPr>
        <p:spPr bwMode="auto">
          <a:xfrm>
            <a:off x="2411760" y="5517232"/>
            <a:ext cx="4032448" cy="456871"/>
          </a:xfrm>
          <a:prstGeom prst="rect">
            <a:avLst/>
          </a:prstGeom>
          <a:solidFill>
            <a:srgbClr val="00B0F0"/>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lnSpc>
                <a:spcPct val="120000"/>
              </a:lnSpc>
              <a:buNone/>
            </a:pPr>
            <a:r>
              <a:rPr lang="zh-CN" altLang="en-US" sz="1800" b="0" dirty="0" smtClean="0">
                <a:solidFill>
                  <a:srgbClr val="FFFF00"/>
                </a:solidFill>
                <a:latin typeface="微软雅黑" panose="020B0503020204020204" pitchFamily="34" charset="-122"/>
                <a:ea typeface="微软雅黑" panose="020B0503020204020204" pitchFamily="34" charset="-122"/>
              </a:rPr>
              <a:t>针对具体使用环境选择合理防护措施</a:t>
            </a:r>
          </a:p>
        </p:txBody>
      </p:sp>
    </p:spTree>
    <p:custDataLst>
      <p:tags r:id="rId1"/>
    </p:custDataLst>
    <p:extLst>
      <p:ext uri="{BB962C8B-B14F-4D97-AF65-F5344CB8AC3E}">
        <p14:creationId xmlns:p14="http://schemas.microsoft.com/office/powerpoint/2010/main" val="2096770954"/>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smtClean="0">
                <a:solidFill>
                  <a:schemeClr val="bg1"/>
                </a:solidFill>
                <a:latin typeface="黑体" panose="02010609060101010101" pitchFamily="49" charset="-122"/>
                <a:ea typeface="黑体" panose="02010609060101010101" pitchFamily="49" charset="-122"/>
              </a:rPr>
              <a:t>航天电子系统设计</a:t>
            </a:r>
            <a:endParaRPr lang="zh-CN" altLang="en-US" sz="2800" dirty="0">
              <a:solidFill>
                <a:schemeClr val="bg1"/>
              </a:solidFill>
            </a:endParaRPr>
          </a:p>
        </p:txBody>
      </p:sp>
      <p:sp>
        <p:nvSpPr>
          <p:cNvPr id="9" name="矩形 8"/>
          <p:cNvSpPr/>
          <p:nvPr/>
        </p:nvSpPr>
        <p:spPr>
          <a:xfrm>
            <a:off x="3285730" y="930332"/>
            <a:ext cx="2646878" cy="572464"/>
          </a:xfrm>
          <a:prstGeom prst="rect">
            <a:avLst/>
          </a:prstGeom>
          <a:solidFill>
            <a:srgbClr val="7030A0"/>
          </a:solidFill>
        </p:spPr>
        <p:txBody>
          <a:bodyPr wrap="none">
            <a:spAutoFit/>
          </a:bodyPr>
          <a:lstStyle/>
          <a:p>
            <a:pPr marL="0" lvl="1" algn="just" eaLnBrk="1" hangingPunct="1">
              <a:lnSpc>
                <a:spcPct val="130000"/>
              </a:lnSpc>
              <a:buClr>
                <a:schemeClr val="hlink"/>
              </a:buClr>
              <a:buSzPct val="55000"/>
            </a:pPr>
            <a:r>
              <a:rPr kumimoji="1" lang="zh-CN" altLang="en-US" sz="2400" dirty="0" smtClean="0">
                <a:solidFill>
                  <a:schemeClr val="bg1"/>
                </a:solidFill>
                <a:latin typeface="微软雅黑" panose="020B0503020204020204" pitchFamily="34" charset="-122"/>
                <a:ea typeface="微软雅黑" panose="020B0503020204020204" pitchFamily="34" charset="-122"/>
              </a:rPr>
              <a:t>防护设计基本规则</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8" name="Rectangle 4"/>
          <p:cNvSpPr>
            <a:spLocks noChangeArrowheads="1"/>
          </p:cNvSpPr>
          <p:nvPr/>
        </p:nvSpPr>
        <p:spPr bwMode="auto">
          <a:xfrm>
            <a:off x="323528" y="1530255"/>
            <a:ext cx="8208963"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60000"/>
              </a:lnSpc>
            </a:pPr>
            <a:r>
              <a:rPr lang="zh-CN" altLang="en-US" sz="2000" b="1" dirty="0">
                <a:solidFill>
                  <a:srgbClr val="0000FF"/>
                </a:solidFill>
              </a:rPr>
              <a:t>消除或隔离干扰的来源</a:t>
            </a:r>
            <a:r>
              <a:rPr lang="zh-CN" altLang="en-US" sz="2000" dirty="0"/>
              <a:t>：对于不可消除的某些人为干扰源（如串扰）以及自然界产生的干扰源（如雷击、天体辐射），可采用</a:t>
            </a:r>
            <a:r>
              <a:rPr lang="zh-CN" altLang="en-US" sz="2000" dirty="0">
                <a:solidFill>
                  <a:srgbClr val="FF0000"/>
                </a:solidFill>
              </a:rPr>
              <a:t>隔离</a:t>
            </a:r>
            <a:r>
              <a:rPr lang="zh-CN" altLang="en-US" sz="2000" dirty="0"/>
              <a:t>的方法（如屏蔽、隔离元件）来解决</a:t>
            </a:r>
          </a:p>
          <a:p>
            <a:pPr eaLnBrk="1" hangingPunct="1">
              <a:lnSpc>
                <a:spcPct val="160000"/>
              </a:lnSpc>
            </a:pPr>
            <a:r>
              <a:rPr lang="zh-CN" altLang="en-US" sz="2000" b="1" dirty="0">
                <a:solidFill>
                  <a:srgbClr val="0000FF"/>
                </a:solidFill>
              </a:rPr>
              <a:t>切断及阻挡干扰的传播途径</a:t>
            </a:r>
            <a:r>
              <a:rPr lang="zh-CN" altLang="en-US" sz="2000" dirty="0"/>
              <a:t>：对以</a:t>
            </a:r>
            <a:r>
              <a:rPr lang="zh-CN" altLang="en-US" sz="2000" dirty="0">
                <a:solidFill>
                  <a:srgbClr val="FF0000"/>
                </a:solidFill>
              </a:rPr>
              <a:t>“路”</a:t>
            </a:r>
            <a:r>
              <a:rPr lang="zh-CN" altLang="en-US" sz="2000" dirty="0"/>
              <a:t>的 形式传播的过应力及干扰，可采取</a:t>
            </a:r>
            <a:r>
              <a:rPr lang="zh-CN" altLang="en-US" sz="2000" dirty="0">
                <a:solidFill>
                  <a:srgbClr val="FF0000"/>
                </a:solidFill>
              </a:rPr>
              <a:t>切断</a:t>
            </a:r>
            <a:r>
              <a:rPr lang="zh-CN" altLang="en-US" sz="2000" dirty="0"/>
              <a:t>传输通道的方法；对以</a:t>
            </a:r>
            <a:r>
              <a:rPr lang="zh-CN" altLang="en-US" sz="2000" dirty="0">
                <a:solidFill>
                  <a:srgbClr val="FF0000"/>
                </a:solidFill>
              </a:rPr>
              <a:t>“场”</a:t>
            </a:r>
            <a:r>
              <a:rPr lang="zh-CN" altLang="en-US" sz="2000" dirty="0"/>
              <a:t>的形式传播的过应力及干扰，可采取</a:t>
            </a:r>
            <a:r>
              <a:rPr lang="zh-CN" altLang="en-US" sz="2000" dirty="0">
                <a:solidFill>
                  <a:srgbClr val="FF0000"/>
                </a:solidFill>
              </a:rPr>
              <a:t>屏蔽或合理接地</a:t>
            </a:r>
            <a:r>
              <a:rPr lang="zh-CN" altLang="en-US" sz="2000" dirty="0"/>
              <a:t>的方法</a:t>
            </a:r>
          </a:p>
          <a:p>
            <a:pPr eaLnBrk="1" hangingPunct="1">
              <a:lnSpc>
                <a:spcPct val="160000"/>
              </a:lnSpc>
            </a:pPr>
            <a:r>
              <a:rPr lang="zh-CN" altLang="en-US" sz="2000" b="1" dirty="0">
                <a:solidFill>
                  <a:srgbClr val="0000FF"/>
                </a:solidFill>
              </a:rPr>
              <a:t>减少接收电路对干扰的敏感性</a:t>
            </a:r>
            <a:r>
              <a:rPr lang="zh-CN" altLang="en-US" sz="2000" dirty="0"/>
              <a:t>：如采用滤波来</a:t>
            </a:r>
            <a:r>
              <a:rPr lang="zh-CN" altLang="en-US" sz="2000" dirty="0">
                <a:solidFill>
                  <a:srgbClr val="FF0000"/>
                </a:solidFill>
              </a:rPr>
              <a:t>消弱</a:t>
            </a:r>
            <a:r>
              <a:rPr lang="zh-CN" altLang="en-US" sz="2000" dirty="0"/>
              <a:t>电路对某一特定频段干扰的敏感性，采用恒温电路来减少电路对温度变化的敏感性等</a:t>
            </a:r>
          </a:p>
        </p:txBody>
      </p:sp>
      <p:sp>
        <p:nvSpPr>
          <p:cNvPr id="10" name="Text Box 5"/>
          <p:cNvSpPr txBox="1">
            <a:spLocks noChangeArrowheads="1"/>
          </p:cNvSpPr>
          <p:nvPr/>
        </p:nvSpPr>
        <p:spPr bwMode="auto">
          <a:xfrm>
            <a:off x="1495393" y="5808806"/>
            <a:ext cx="6227552" cy="6413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1800" dirty="0"/>
              <a:t>一个设计良好的电路应具有对有用信号敏感，对无用干扰不敏感的特性。</a:t>
            </a:r>
            <a:r>
              <a:rPr lang="zh-CN" altLang="en-US" sz="1800" dirty="0">
                <a:solidFill>
                  <a:srgbClr val="FF0000"/>
                </a:solidFill>
              </a:rPr>
              <a:t>防护</a:t>
            </a:r>
            <a:r>
              <a:rPr lang="zh-CN" altLang="en-US" sz="1800" dirty="0" smtClean="0">
                <a:solidFill>
                  <a:srgbClr val="FF0000"/>
                </a:solidFill>
              </a:rPr>
              <a:t>设计是</a:t>
            </a:r>
            <a:r>
              <a:rPr lang="zh-CN" altLang="en-US" sz="1800" dirty="0">
                <a:solidFill>
                  <a:srgbClr val="FF0000"/>
                </a:solidFill>
              </a:rPr>
              <a:t>可靠性设计的一个重要组成部分</a:t>
            </a:r>
          </a:p>
        </p:txBody>
      </p:sp>
    </p:spTree>
    <p:custDataLst>
      <p:tags r:id="rId1"/>
    </p:custDataLst>
    <p:extLst>
      <p:ext uri="{BB962C8B-B14F-4D97-AF65-F5344CB8AC3E}">
        <p14:creationId xmlns:p14="http://schemas.microsoft.com/office/powerpoint/2010/main" val="1243166751"/>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2253038"/>
            <a:ext cx="4408452" cy="72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179511" y="2408672"/>
            <a:ext cx="2172390" cy="523220"/>
          </a:xfrm>
          <a:prstGeom prst="rect">
            <a:avLst/>
          </a:prstGeom>
        </p:spPr>
        <p:txBody>
          <a:bodyPr wrap="none">
            <a:spAutoFit/>
          </a:bodyPr>
          <a:lstStyle/>
          <a:p>
            <a:r>
              <a:rPr lang="en-US" altLang="zh-CN" sz="2800" dirty="0" smtClean="0">
                <a:solidFill>
                  <a:srgbClr val="0000FF"/>
                </a:solidFill>
                <a:latin typeface="黑体" panose="02010609060101010101" pitchFamily="49" charset="-122"/>
                <a:ea typeface="黑体" panose="02010609060101010101" pitchFamily="49" charset="-122"/>
              </a:rPr>
              <a:t>§3.1  </a:t>
            </a:r>
            <a:r>
              <a:rPr lang="zh-CN" altLang="en-US" sz="2800" dirty="0" smtClean="0">
                <a:solidFill>
                  <a:srgbClr val="0000FF"/>
                </a:solidFill>
                <a:latin typeface="黑体" panose="02010609060101010101" pitchFamily="49" charset="-122"/>
                <a:ea typeface="黑体" panose="02010609060101010101" pitchFamily="49" charset="-122"/>
              </a:rPr>
              <a:t>概述</a:t>
            </a:r>
            <a:endParaRPr lang="zh-CN" altLang="en-US" sz="2800" dirty="0">
              <a:solidFill>
                <a:srgbClr val="0000FF"/>
              </a:solidFill>
            </a:endParaRPr>
          </a:p>
        </p:txBody>
      </p:sp>
      <p:sp>
        <p:nvSpPr>
          <p:cNvPr id="22" name="矩形 21"/>
          <p:cNvSpPr/>
          <p:nvPr/>
        </p:nvSpPr>
        <p:spPr>
          <a:xfrm>
            <a:off x="1923678" y="1048929"/>
            <a:ext cx="5472583" cy="72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3" name="矩形 22"/>
          <p:cNvSpPr/>
          <p:nvPr/>
        </p:nvSpPr>
        <p:spPr>
          <a:xfrm>
            <a:off x="1995686" y="1204563"/>
            <a:ext cx="3433953" cy="523220"/>
          </a:xfrm>
          <a:prstGeom prst="rect">
            <a:avLst/>
          </a:prstGeom>
        </p:spPr>
        <p:txBody>
          <a:bodyPr wrap="none">
            <a:spAutoFit/>
          </a:bodyPr>
          <a:lstStyle/>
          <a:p>
            <a:r>
              <a:rPr lang="zh-CN" altLang="en-US" sz="2800" dirty="0" smtClean="0">
                <a:solidFill>
                  <a:srgbClr val="0000FF"/>
                </a:solidFill>
                <a:latin typeface="黑体" panose="02010609060101010101" pitchFamily="49" charset="-122"/>
                <a:ea typeface="黑体" panose="02010609060101010101" pitchFamily="49" charset="-122"/>
              </a:rPr>
              <a:t>第</a:t>
            </a:r>
            <a:r>
              <a:rPr lang="en-US" altLang="zh-CN" sz="2800" dirty="0" smtClean="0">
                <a:solidFill>
                  <a:srgbClr val="0000FF"/>
                </a:solidFill>
                <a:latin typeface="黑体" panose="02010609060101010101" pitchFamily="49" charset="-122"/>
                <a:ea typeface="黑体" panose="02010609060101010101" pitchFamily="49" charset="-122"/>
              </a:rPr>
              <a:t>3</a:t>
            </a:r>
            <a:r>
              <a:rPr lang="zh-CN" altLang="en-US" sz="2800" dirty="0" smtClean="0">
                <a:solidFill>
                  <a:srgbClr val="0000FF"/>
                </a:solidFill>
                <a:latin typeface="黑体" panose="02010609060101010101" pitchFamily="49" charset="-122"/>
                <a:ea typeface="黑体" panose="02010609060101010101" pitchFamily="49" charset="-122"/>
              </a:rPr>
              <a:t>章   基本防护法</a:t>
            </a:r>
            <a:endParaRPr lang="zh-CN" altLang="en-US" sz="2800" dirty="0">
              <a:solidFill>
                <a:srgbClr val="0000FF"/>
              </a:solidFill>
            </a:endParaRPr>
          </a:p>
        </p:txBody>
      </p:sp>
      <p:sp>
        <p:nvSpPr>
          <p:cNvPr id="24" name="矩形 23"/>
          <p:cNvSpPr/>
          <p:nvPr/>
        </p:nvSpPr>
        <p:spPr>
          <a:xfrm>
            <a:off x="107504" y="3087526"/>
            <a:ext cx="4408452" cy="72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6" name="矩形 25"/>
          <p:cNvSpPr/>
          <p:nvPr/>
        </p:nvSpPr>
        <p:spPr>
          <a:xfrm>
            <a:off x="107504" y="3906036"/>
            <a:ext cx="4408452" cy="72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0"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smtClean="0">
                <a:solidFill>
                  <a:schemeClr val="bg1"/>
                </a:solidFill>
                <a:latin typeface="黑体" panose="02010609060101010101" pitchFamily="49" charset="-122"/>
                <a:ea typeface="黑体" panose="02010609060101010101" pitchFamily="49" charset="-122"/>
              </a:rPr>
              <a:t>航天电子系统设计</a:t>
            </a:r>
            <a:endParaRPr lang="zh-CN" altLang="en-US" sz="2800" dirty="0">
              <a:solidFill>
                <a:schemeClr val="bg1"/>
              </a:solidFill>
            </a:endParaRPr>
          </a:p>
        </p:txBody>
      </p:sp>
      <p:sp>
        <p:nvSpPr>
          <p:cNvPr id="11" name="矩形 10"/>
          <p:cNvSpPr/>
          <p:nvPr/>
        </p:nvSpPr>
        <p:spPr>
          <a:xfrm>
            <a:off x="107504" y="4725144"/>
            <a:ext cx="4408452" cy="72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 name="矩形 12"/>
          <p:cNvSpPr/>
          <p:nvPr/>
        </p:nvSpPr>
        <p:spPr>
          <a:xfrm>
            <a:off x="158186" y="3177537"/>
            <a:ext cx="2172390" cy="523220"/>
          </a:xfrm>
          <a:prstGeom prst="rect">
            <a:avLst/>
          </a:prstGeom>
        </p:spPr>
        <p:txBody>
          <a:bodyPr wrap="none">
            <a:spAutoFit/>
          </a:bodyPr>
          <a:lstStyle/>
          <a:p>
            <a:r>
              <a:rPr lang="en-US" altLang="zh-CN" sz="2800" dirty="0" smtClean="0">
                <a:solidFill>
                  <a:srgbClr val="FF0000"/>
                </a:solidFill>
                <a:latin typeface="黑体" panose="02010609060101010101" pitchFamily="49" charset="-122"/>
                <a:ea typeface="黑体" panose="02010609060101010101" pitchFamily="49" charset="-122"/>
              </a:rPr>
              <a:t>§3.2  </a:t>
            </a:r>
            <a:r>
              <a:rPr lang="zh-CN" altLang="en-US" sz="2800" dirty="0" smtClean="0">
                <a:solidFill>
                  <a:srgbClr val="FF0000"/>
                </a:solidFill>
                <a:latin typeface="黑体" panose="02010609060101010101" pitchFamily="49" charset="-122"/>
                <a:ea typeface="黑体" panose="02010609060101010101" pitchFamily="49" charset="-122"/>
              </a:rPr>
              <a:t>接地</a:t>
            </a:r>
            <a:endParaRPr lang="zh-CN" altLang="en-US" sz="2800" dirty="0">
              <a:solidFill>
                <a:srgbClr val="FF0000"/>
              </a:solidFill>
            </a:endParaRPr>
          </a:p>
        </p:txBody>
      </p:sp>
      <p:sp>
        <p:nvSpPr>
          <p:cNvPr id="14" name="矩形 13"/>
          <p:cNvSpPr/>
          <p:nvPr/>
        </p:nvSpPr>
        <p:spPr>
          <a:xfrm>
            <a:off x="179511" y="4004466"/>
            <a:ext cx="2172390" cy="523220"/>
          </a:xfrm>
          <a:prstGeom prst="rect">
            <a:avLst/>
          </a:prstGeom>
        </p:spPr>
        <p:txBody>
          <a:bodyPr wrap="none">
            <a:spAutoFit/>
          </a:bodyPr>
          <a:lstStyle/>
          <a:p>
            <a:r>
              <a:rPr lang="en-US" altLang="zh-CN" sz="2800" dirty="0" smtClean="0">
                <a:solidFill>
                  <a:srgbClr val="0000FF"/>
                </a:solidFill>
                <a:latin typeface="黑体" panose="02010609060101010101" pitchFamily="49" charset="-122"/>
                <a:ea typeface="黑体" panose="02010609060101010101" pitchFamily="49" charset="-122"/>
              </a:rPr>
              <a:t>§3.3  </a:t>
            </a:r>
            <a:r>
              <a:rPr lang="zh-CN" altLang="en-US" sz="2800" dirty="0" smtClean="0">
                <a:solidFill>
                  <a:srgbClr val="0000FF"/>
                </a:solidFill>
                <a:latin typeface="黑体" panose="02010609060101010101" pitchFamily="49" charset="-122"/>
                <a:ea typeface="黑体" panose="02010609060101010101" pitchFamily="49" charset="-122"/>
              </a:rPr>
              <a:t>屏蔽</a:t>
            </a:r>
            <a:endParaRPr lang="zh-CN" altLang="en-US" sz="2800" dirty="0">
              <a:solidFill>
                <a:srgbClr val="0000FF"/>
              </a:solidFill>
            </a:endParaRPr>
          </a:p>
        </p:txBody>
      </p:sp>
      <p:sp>
        <p:nvSpPr>
          <p:cNvPr id="15" name="矩形 14"/>
          <p:cNvSpPr/>
          <p:nvPr/>
        </p:nvSpPr>
        <p:spPr>
          <a:xfrm>
            <a:off x="179511" y="4823574"/>
            <a:ext cx="2172390" cy="523220"/>
          </a:xfrm>
          <a:prstGeom prst="rect">
            <a:avLst/>
          </a:prstGeom>
        </p:spPr>
        <p:txBody>
          <a:bodyPr wrap="none">
            <a:spAutoFit/>
          </a:bodyPr>
          <a:lstStyle/>
          <a:p>
            <a:r>
              <a:rPr lang="en-US" altLang="zh-CN" sz="2800" dirty="0" smtClean="0">
                <a:solidFill>
                  <a:srgbClr val="0000FF"/>
                </a:solidFill>
                <a:latin typeface="黑体" panose="02010609060101010101" pitchFamily="49" charset="-122"/>
                <a:ea typeface="黑体" panose="02010609060101010101" pitchFamily="49" charset="-122"/>
              </a:rPr>
              <a:t>§3.4  </a:t>
            </a:r>
            <a:r>
              <a:rPr lang="zh-CN" altLang="en-US" sz="2800" dirty="0" smtClean="0">
                <a:solidFill>
                  <a:srgbClr val="0000FF"/>
                </a:solidFill>
                <a:latin typeface="黑体" panose="02010609060101010101" pitchFamily="49" charset="-122"/>
                <a:ea typeface="黑体" panose="02010609060101010101" pitchFamily="49" charset="-122"/>
              </a:rPr>
              <a:t>滤波</a:t>
            </a:r>
            <a:endParaRPr lang="zh-CN" altLang="en-US" sz="2800" dirty="0">
              <a:solidFill>
                <a:srgbClr val="0000FF"/>
              </a:solidFill>
            </a:endParaRPr>
          </a:p>
        </p:txBody>
      </p:sp>
      <p:sp>
        <p:nvSpPr>
          <p:cNvPr id="16" name="矩形 15"/>
          <p:cNvSpPr/>
          <p:nvPr/>
        </p:nvSpPr>
        <p:spPr>
          <a:xfrm>
            <a:off x="4587963" y="2243093"/>
            <a:ext cx="4408452" cy="72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7" name="矩形 16"/>
          <p:cNvSpPr/>
          <p:nvPr/>
        </p:nvSpPr>
        <p:spPr>
          <a:xfrm>
            <a:off x="4659970" y="2341523"/>
            <a:ext cx="2172390" cy="523220"/>
          </a:xfrm>
          <a:prstGeom prst="rect">
            <a:avLst/>
          </a:prstGeom>
        </p:spPr>
        <p:txBody>
          <a:bodyPr wrap="none">
            <a:spAutoFit/>
          </a:bodyPr>
          <a:lstStyle/>
          <a:p>
            <a:r>
              <a:rPr lang="en-US" altLang="zh-CN" sz="2800" dirty="0" smtClean="0">
                <a:solidFill>
                  <a:srgbClr val="0000FF"/>
                </a:solidFill>
                <a:latin typeface="黑体" panose="02010609060101010101" pitchFamily="49" charset="-122"/>
                <a:ea typeface="黑体" panose="02010609060101010101" pitchFamily="49" charset="-122"/>
              </a:rPr>
              <a:t>§3.5  </a:t>
            </a:r>
            <a:r>
              <a:rPr lang="zh-CN" altLang="en-US" sz="2800" dirty="0" smtClean="0">
                <a:solidFill>
                  <a:srgbClr val="0000FF"/>
                </a:solidFill>
                <a:latin typeface="黑体" panose="02010609060101010101" pitchFamily="49" charset="-122"/>
                <a:ea typeface="黑体" panose="02010609060101010101" pitchFamily="49" charset="-122"/>
              </a:rPr>
              <a:t>差分</a:t>
            </a:r>
            <a:endParaRPr lang="zh-CN" altLang="en-US" sz="2800" dirty="0">
              <a:solidFill>
                <a:srgbClr val="0000FF"/>
              </a:solidFill>
            </a:endParaRPr>
          </a:p>
        </p:txBody>
      </p:sp>
      <p:sp>
        <p:nvSpPr>
          <p:cNvPr id="18" name="矩形 17"/>
          <p:cNvSpPr/>
          <p:nvPr/>
        </p:nvSpPr>
        <p:spPr>
          <a:xfrm>
            <a:off x="4587963" y="3068251"/>
            <a:ext cx="4408452" cy="72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矩形 18"/>
          <p:cNvSpPr/>
          <p:nvPr/>
        </p:nvSpPr>
        <p:spPr>
          <a:xfrm>
            <a:off x="4659970" y="3166681"/>
            <a:ext cx="2172390" cy="523220"/>
          </a:xfrm>
          <a:prstGeom prst="rect">
            <a:avLst/>
          </a:prstGeom>
        </p:spPr>
        <p:txBody>
          <a:bodyPr wrap="none">
            <a:spAutoFit/>
          </a:bodyPr>
          <a:lstStyle/>
          <a:p>
            <a:r>
              <a:rPr lang="en-US" altLang="zh-CN" sz="2800" dirty="0" smtClean="0">
                <a:solidFill>
                  <a:srgbClr val="0000FF"/>
                </a:solidFill>
                <a:latin typeface="黑体" panose="02010609060101010101" pitchFamily="49" charset="-122"/>
                <a:ea typeface="黑体" panose="02010609060101010101" pitchFamily="49" charset="-122"/>
              </a:rPr>
              <a:t>§3.6  </a:t>
            </a:r>
            <a:r>
              <a:rPr lang="zh-CN" altLang="en-US" sz="2800" dirty="0" smtClean="0">
                <a:solidFill>
                  <a:srgbClr val="0000FF"/>
                </a:solidFill>
                <a:latin typeface="黑体" panose="02010609060101010101" pitchFamily="49" charset="-122"/>
                <a:ea typeface="黑体" panose="02010609060101010101" pitchFamily="49" charset="-122"/>
              </a:rPr>
              <a:t>隔离</a:t>
            </a:r>
            <a:endParaRPr lang="zh-CN" altLang="en-US" sz="2800" dirty="0">
              <a:solidFill>
                <a:srgbClr val="0000FF"/>
              </a:solidFill>
            </a:endParaRPr>
          </a:p>
        </p:txBody>
      </p:sp>
      <p:sp>
        <p:nvSpPr>
          <p:cNvPr id="20" name="矩形 19"/>
          <p:cNvSpPr/>
          <p:nvPr/>
        </p:nvSpPr>
        <p:spPr>
          <a:xfrm>
            <a:off x="4587963" y="3906036"/>
            <a:ext cx="4408452" cy="72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5" name="矩形 24"/>
          <p:cNvSpPr/>
          <p:nvPr/>
        </p:nvSpPr>
        <p:spPr>
          <a:xfrm>
            <a:off x="4587963" y="4731194"/>
            <a:ext cx="4408452" cy="72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7" name="矩形 26"/>
          <p:cNvSpPr/>
          <p:nvPr/>
        </p:nvSpPr>
        <p:spPr>
          <a:xfrm>
            <a:off x="4659969" y="3979593"/>
            <a:ext cx="2893741" cy="523220"/>
          </a:xfrm>
          <a:prstGeom prst="rect">
            <a:avLst/>
          </a:prstGeom>
        </p:spPr>
        <p:txBody>
          <a:bodyPr wrap="none">
            <a:spAutoFit/>
          </a:bodyPr>
          <a:lstStyle/>
          <a:p>
            <a:r>
              <a:rPr lang="en-US" altLang="zh-CN" sz="2800" dirty="0" smtClean="0">
                <a:solidFill>
                  <a:srgbClr val="0000FF"/>
                </a:solidFill>
                <a:latin typeface="黑体" panose="02010609060101010101" pitchFamily="49" charset="-122"/>
                <a:ea typeface="黑体" panose="02010609060101010101" pitchFamily="49" charset="-122"/>
              </a:rPr>
              <a:t>§3.7  </a:t>
            </a:r>
            <a:r>
              <a:rPr lang="zh-CN" altLang="en-US" sz="2800" dirty="0" smtClean="0">
                <a:solidFill>
                  <a:srgbClr val="0000FF"/>
                </a:solidFill>
                <a:latin typeface="黑体" panose="02010609060101010101" pitchFamily="49" charset="-122"/>
                <a:ea typeface="黑体" panose="02010609060101010101" pitchFamily="49" charset="-122"/>
              </a:rPr>
              <a:t>电缆选型</a:t>
            </a:r>
            <a:endParaRPr lang="zh-CN" altLang="en-US" sz="2800" dirty="0">
              <a:solidFill>
                <a:srgbClr val="0000FF"/>
              </a:solidFill>
            </a:endParaRPr>
          </a:p>
        </p:txBody>
      </p:sp>
    </p:spTree>
    <p:custDataLst>
      <p:tags r:id="rId1"/>
    </p:custDataLst>
    <p:extLst>
      <p:ext uri="{BB962C8B-B14F-4D97-AF65-F5344CB8AC3E}">
        <p14:creationId xmlns:p14="http://schemas.microsoft.com/office/powerpoint/2010/main" val="2145331933"/>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smtClean="0">
                <a:solidFill>
                  <a:schemeClr val="bg1"/>
                </a:solidFill>
                <a:latin typeface="黑体" panose="02010609060101010101" pitchFamily="49" charset="-122"/>
                <a:ea typeface="黑体" panose="02010609060101010101" pitchFamily="49" charset="-122"/>
              </a:rPr>
              <a:t>航天电子系统设计</a:t>
            </a:r>
            <a:endParaRPr lang="zh-CN" altLang="en-US" sz="2800" dirty="0">
              <a:solidFill>
                <a:schemeClr val="bg1"/>
              </a:solidFill>
            </a:endParaRPr>
          </a:p>
        </p:txBody>
      </p:sp>
      <p:grpSp>
        <p:nvGrpSpPr>
          <p:cNvPr id="28" name="Group 16"/>
          <p:cNvGrpSpPr>
            <a:grpSpLocks/>
          </p:cNvGrpSpPr>
          <p:nvPr/>
        </p:nvGrpSpPr>
        <p:grpSpPr bwMode="auto">
          <a:xfrm>
            <a:off x="1259632" y="908720"/>
            <a:ext cx="6755854" cy="4470574"/>
            <a:chOff x="0" y="0"/>
            <a:chExt cx="5072" cy="3451"/>
          </a:xfrm>
        </p:grpSpPr>
        <p:pic>
          <p:nvPicPr>
            <p:cNvPr id="2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64" cy="3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5"/>
            <p:cNvSpPr txBox="1">
              <a:spLocks noChangeArrowheads="1"/>
            </p:cNvSpPr>
            <p:nvPr/>
          </p:nvSpPr>
          <p:spPr bwMode="auto">
            <a:xfrm>
              <a:off x="499" y="2719"/>
              <a:ext cx="1088" cy="1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50000"/>
                </a:spcBef>
                <a:buClrTx/>
                <a:buSzTx/>
                <a:buFont typeface="Arial" panose="020B0604020202020204" pitchFamily="34" charset="0"/>
                <a:buNone/>
              </a:pPr>
              <a:r>
                <a:rPr lang="zh-CN" altLang="en-US" sz="1200"/>
                <a:t>交流电源地</a:t>
              </a:r>
              <a:r>
                <a:rPr lang="en-US" altLang="zh-CN" sz="1200"/>
                <a:t>(</a:t>
              </a:r>
              <a:r>
                <a:rPr lang="zh-CN" altLang="en-US" sz="1200"/>
                <a:t>中线</a:t>
              </a:r>
              <a:r>
                <a:rPr lang="en-US" altLang="zh-CN" sz="1200"/>
                <a:t>)</a:t>
              </a:r>
            </a:p>
          </p:txBody>
        </p:sp>
        <p:sp>
          <p:nvSpPr>
            <p:cNvPr id="32" name="Text Box 6"/>
            <p:cNvSpPr txBox="1">
              <a:spLocks noChangeArrowheads="1"/>
            </p:cNvSpPr>
            <p:nvPr/>
          </p:nvSpPr>
          <p:spPr bwMode="auto">
            <a:xfrm>
              <a:off x="1587" y="1360"/>
              <a:ext cx="579" cy="2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buClrTx/>
                <a:buSzTx/>
                <a:buFont typeface="Arial" panose="020B0604020202020204" pitchFamily="34" charset="0"/>
                <a:buNone/>
              </a:pPr>
              <a:r>
                <a:rPr lang="zh-CN" altLang="en-US" sz="1200"/>
                <a:t>直流电源地</a:t>
              </a:r>
            </a:p>
          </p:txBody>
        </p:sp>
        <p:sp>
          <p:nvSpPr>
            <p:cNvPr id="33" name="Text Box 7"/>
            <p:cNvSpPr txBox="1">
              <a:spLocks noChangeArrowheads="1"/>
            </p:cNvSpPr>
            <p:nvPr/>
          </p:nvSpPr>
          <p:spPr bwMode="auto">
            <a:xfrm>
              <a:off x="1724" y="2177"/>
              <a:ext cx="1496" cy="2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buClrTx/>
                <a:buSzTx/>
                <a:buFont typeface="Arial" panose="020B0604020202020204" pitchFamily="34" charset="0"/>
                <a:buNone/>
              </a:pPr>
              <a:r>
                <a:rPr lang="en-US" altLang="zh-CN" sz="1200"/>
                <a:t>                                   </a:t>
              </a:r>
              <a:r>
                <a:rPr lang="zh-CN" altLang="en-US" sz="1200"/>
                <a:t>信号地</a:t>
              </a:r>
            </a:p>
          </p:txBody>
        </p:sp>
        <p:sp>
          <p:nvSpPr>
            <p:cNvPr id="34" name="Text Box 8"/>
            <p:cNvSpPr txBox="1">
              <a:spLocks noChangeArrowheads="1"/>
            </p:cNvSpPr>
            <p:nvPr/>
          </p:nvSpPr>
          <p:spPr bwMode="auto">
            <a:xfrm>
              <a:off x="3084" y="862"/>
              <a:ext cx="681" cy="2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buClrTx/>
                <a:buSzTx/>
                <a:buFont typeface="Arial" panose="020B0604020202020204" pitchFamily="34" charset="0"/>
                <a:buNone/>
              </a:pPr>
              <a:r>
                <a:rPr lang="zh-CN" altLang="en-US" sz="1600" b="1"/>
                <a:t>电子设备</a:t>
              </a:r>
            </a:p>
          </p:txBody>
        </p:sp>
        <p:sp>
          <p:nvSpPr>
            <p:cNvPr id="35" name="Text Box 9"/>
            <p:cNvSpPr txBox="1">
              <a:spLocks noChangeArrowheads="1"/>
            </p:cNvSpPr>
            <p:nvPr/>
          </p:nvSpPr>
          <p:spPr bwMode="auto">
            <a:xfrm>
              <a:off x="4309" y="1678"/>
              <a:ext cx="579" cy="2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buClrTx/>
                <a:buSzTx/>
                <a:buFont typeface="Arial" panose="020B0604020202020204" pitchFamily="34" charset="0"/>
                <a:buNone/>
              </a:pPr>
              <a:r>
                <a:rPr lang="zh-CN" altLang="en-US" sz="1200"/>
                <a:t>电缆屏蔽地</a:t>
              </a:r>
            </a:p>
          </p:txBody>
        </p:sp>
        <p:sp>
          <p:nvSpPr>
            <p:cNvPr id="36" name="Text Box 10"/>
            <p:cNvSpPr txBox="1">
              <a:spLocks noChangeArrowheads="1"/>
            </p:cNvSpPr>
            <p:nvPr/>
          </p:nvSpPr>
          <p:spPr bwMode="auto">
            <a:xfrm>
              <a:off x="3765" y="2676"/>
              <a:ext cx="589" cy="1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buClrTx/>
                <a:buSzTx/>
                <a:buFont typeface="Arial" panose="020B0604020202020204" pitchFamily="34" charset="0"/>
                <a:buNone/>
              </a:pPr>
              <a:r>
                <a:rPr lang="zh-CN" altLang="en-US" sz="1200"/>
                <a:t>避雷保护地</a:t>
              </a:r>
            </a:p>
          </p:txBody>
        </p:sp>
        <p:sp>
          <p:nvSpPr>
            <p:cNvPr id="37" name="Text Box 11"/>
            <p:cNvSpPr txBox="1">
              <a:spLocks noChangeArrowheads="1"/>
            </p:cNvSpPr>
            <p:nvPr/>
          </p:nvSpPr>
          <p:spPr bwMode="auto">
            <a:xfrm>
              <a:off x="4717" y="2540"/>
              <a:ext cx="318" cy="1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buClrTx/>
                <a:buSzTx/>
                <a:buFont typeface="Arial" panose="020B0604020202020204" pitchFamily="34" charset="0"/>
                <a:buNone/>
              </a:pPr>
              <a:r>
                <a:rPr lang="zh-CN" altLang="en-US" sz="1200"/>
                <a:t>系统地</a:t>
              </a:r>
            </a:p>
          </p:txBody>
        </p:sp>
        <p:sp>
          <p:nvSpPr>
            <p:cNvPr id="38" name="Text Box 12"/>
            <p:cNvSpPr txBox="1">
              <a:spLocks noChangeArrowheads="1"/>
            </p:cNvSpPr>
            <p:nvPr/>
          </p:nvSpPr>
          <p:spPr bwMode="auto">
            <a:xfrm>
              <a:off x="1678" y="2495"/>
              <a:ext cx="1860" cy="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buClrTx/>
                <a:buSzTx/>
                <a:buFont typeface="Arial" panose="020B0604020202020204" pitchFamily="34" charset="0"/>
                <a:buNone/>
              </a:pPr>
              <a:r>
                <a:rPr lang="zh-CN" altLang="en-US" sz="1200"/>
                <a:t>机壳地</a:t>
              </a:r>
            </a:p>
          </p:txBody>
        </p:sp>
        <p:sp>
          <p:nvSpPr>
            <p:cNvPr id="39" name="Text Box 13"/>
            <p:cNvSpPr txBox="1">
              <a:spLocks noChangeArrowheads="1"/>
            </p:cNvSpPr>
            <p:nvPr/>
          </p:nvSpPr>
          <p:spPr bwMode="auto">
            <a:xfrm>
              <a:off x="4122" y="2008"/>
              <a:ext cx="950" cy="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buClrTx/>
                <a:buSzTx/>
                <a:buFont typeface="Arial" panose="020B0604020202020204" pitchFamily="34" charset="0"/>
                <a:buNone/>
              </a:pPr>
              <a:endParaRPr lang="zh-CN" altLang="en-US" sz="1200"/>
            </a:p>
          </p:txBody>
        </p:sp>
        <p:sp>
          <p:nvSpPr>
            <p:cNvPr id="40" name="Text Box 14"/>
            <p:cNvSpPr txBox="1">
              <a:spLocks noChangeArrowheads="1"/>
            </p:cNvSpPr>
            <p:nvPr/>
          </p:nvSpPr>
          <p:spPr bwMode="auto">
            <a:xfrm>
              <a:off x="2359" y="3219"/>
              <a:ext cx="635" cy="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buClrTx/>
                <a:buSzTx/>
                <a:buFont typeface="Arial" panose="020B0604020202020204" pitchFamily="34" charset="0"/>
                <a:buNone/>
              </a:pPr>
              <a:r>
                <a:rPr lang="zh-CN" altLang="en-US" sz="1200"/>
                <a:t>大地</a:t>
              </a:r>
            </a:p>
          </p:txBody>
        </p:sp>
        <p:sp>
          <p:nvSpPr>
            <p:cNvPr id="41" name="Text Box 15"/>
            <p:cNvSpPr txBox="1">
              <a:spLocks noChangeArrowheads="1"/>
            </p:cNvSpPr>
            <p:nvPr/>
          </p:nvSpPr>
          <p:spPr bwMode="auto">
            <a:xfrm>
              <a:off x="3901" y="2948"/>
              <a:ext cx="680" cy="2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buClrTx/>
                <a:buSzTx/>
                <a:buFont typeface="Arial" panose="020B0604020202020204" pitchFamily="34" charset="0"/>
                <a:buNone/>
              </a:pPr>
              <a:endParaRPr lang="zh-CN" altLang="en-US" sz="1200"/>
            </a:p>
          </p:txBody>
        </p:sp>
      </p:grpSp>
      <p:sp>
        <p:nvSpPr>
          <p:cNvPr id="42" name="Rectangle 4"/>
          <p:cNvSpPr>
            <a:spLocks noChangeArrowheads="1"/>
          </p:cNvSpPr>
          <p:nvPr/>
        </p:nvSpPr>
        <p:spPr bwMode="auto">
          <a:xfrm>
            <a:off x="1342760" y="5340430"/>
            <a:ext cx="6578941" cy="1098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60000"/>
              </a:lnSpc>
              <a:buNone/>
            </a:pPr>
            <a:r>
              <a:rPr lang="zh-CN" altLang="en-US" sz="2000" b="1" dirty="0" smtClean="0">
                <a:solidFill>
                  <a:srgbClr val="0000FF"/>
                </a:solidFill>
              </a:rPr>
              <a:t>接地设计是电子系统设计中最基础的防护设计措施之一，同时也是相对复杂的措施之一</a:t>
            </a:r>
            <a:r>
              <a:rPr lang="en-US" altLang="zh-CN" sz="2000" b="1" dirty="0" smtClean="0">
                <a:solidFill>
                  <a:srgbClr val="0000FF"/>
                </a:solidFill>
              </a:rPr>
              <a:t>------</a:t>
            </a:r>
            <a:r>
              <a:rPr lang="zh-CN" altLang="en-US" sz="2000" b="1" dirty="0" smtClean="0">
                <a:solidFill>
                  <a:srgbClr val="FF0000"/>
                </a:solidFill>
              </a:rPr>
              <a:t>在系统中种类繁多</a:t>
            </a:r>
            <a:endParaRPr lang="zh-CN" altLang="en-US" sz="2000" dirty="0">
              <a:solidFill>
                <a:srgbClr val="FF0000"/>
              </a:solidFill>
            </a:endParaRPr>
          </a:p>
        </p:txBody>
      </p:sp>
      <p:sp>
        <p:nvSpPr>
          <p:cNvPr id="2" name="椭圆 1"/>
          <p:cNvSpPr/>
          <p:nvPr/>
        </p:nvSpPr>
        <p:spPr>
          <a:xfrm>
            <a:off x="7361063" y="3833841"/>
            <a:ext cx="685405" cy="995171"/>
          </a:xfrm>
          <a:prstGeom prst="ellipse">
            <a:avLst/>
          </a:prstGeom>
          <a:noFill/>
          <a:ln>
            <a:solidFill>
              <a:srgbClr val="00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700152" y="2562000"/>
            <a:ext cx="685405" cy="995171"/>
          </a:xfrm>
          <a:prstGeom prst="ellipse">
            <a:avLst/>
          </a:prstGeom>
          <a:noFill/>
          <a:ln>
            <a:solidFill>
              <a:srgbClr val="00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225006" y="3991874"/>
            <a:ext cx="966611" cy="802310"/>
          </a:xfrm>
          <a:prstGeom prst="ellipse">
            <a:avLst/>
          </a:prstGeom>
          <a:noFill/>
          <a:ln>
            <a:solidFill>
              <a:srgbClr val="00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371757" y="3919308"/>
            <a:ext cx="685405" cy="677540"/>
          </a:xfrm>
          <a:prstGeom prst="ellipse">
            <a:avLst/>
          </a:prstGeom>
          <a:noFill/>
          <a:ln>
            <a:solidFill>
              <a:srgbClr val="00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946512" y="3431004"/>
            <a:ext cx="685405" cy="689063"/>
          </a:xfrm>
          <a:prstGeom prst="ellipse">
            <a:avLst/>
          </a:prstGeom>
          <a:noFill/>
          <a:ln>
            <a:solidFill>
              <a:srgbClr val="00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271906" y="2415233"/>
            <a:ext cx="974410" cy="683260"/>
          </a:xfrm>
          <a:prstGeom prst="ellipse">
            <a:avLst/>
          </a:prstGeom>
          <a:noFill/>
          <a:ln>
            <a:solidFill>
              <a:srgbClr val="00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2014661" y="4182692"/>
            <a:ext cx="1309270" cy="737673"/>
          </a:xfrm>
          <a:prstGeom prst="ellipse">
            <a:avLst/>
          </a:prstGeom>
          <a:noFill/>
          <a:ln>
            <a:solidFill>
              <a:srgbClr val="00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618921680"/>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smtClean="0">
                <a:solidFill>
                  <a:schemeClr val="bg1"/>
                </a:solidFill>
                <a:latin typeface="黑体" panose="02010609060101010101" pitchFamily="49" charset="-122"/>
                <a:ea typeface="黑体" panose="02010609060101010101" pitchFamily="49" charset="-122"/>
              </a:rPr>
              <a:t>航天电子系统设计</a:t>
            </a:r>
            <a:endParaRPr lang="zh-CN" altLang="en-US" sz="2800" dirty="0">
              <a:solidFill>
                <a:schemeClr val="bg1"/>
              </a:solidFill>
            </a:endParaRPr>
          </a:p>
        </p:txBody>
      </p:sp>
      <p:sp>
        <p:nvSpPr>
          <p:cNvPr id="28" name="Rectangle 3"/>
          <p:cNvSpPr txBox="1">
            <a:spLocks noChangeArrowheads="1"/>
          </p:cNvSpPr>
          <p:nvPr/>
        </p:nvSpPr>
        <p:spPr bwMode="auto">
          <a:xfrm>
            <a:off x="0" y="1628800"/>
            <a:ext cx="9252520"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130000"/>
              </a:lnSpc>
            </a:pPr>
            <a:r>
              <a:rPr lang="zh-CN" altLang="en-US" sz="1800" b="1" dirty="0" smtClean="0">
                <a:solidFill>
                  <a:srgbClr val="D60093"/>
                </a:solidFill>
                <a:latin typeface="微软雅黑" panose="020B0503020204020204" pitchFamily="34" charset="-122"/>
                <a:ea typeface="微软雅黑" panose="020B0503020204020204" pitchFamily="34" charset="-122"/>
              </a:rPr>
              <a:t>提供信号参考电位与返回路径</a:t>
            </a:r>
          </a:p>
          <a:p>
            <a:pPr lvl="1" eaLnBrk="1" hangingPunct="1">
              <a:lnSpc>
                <a:spcPct val="130000"/>
              </a:lnSpc>
            </a:pPr>
            <a:r>
              <a:rPr lang="zh-CN" altLang="en-US" sz="1800" b="0" dirty="0" smtClean="0">
                <a:solidFill>
                  <a:srgbClr val="0000FF"/>
                </a:solidFill>
                <a:latin typeface="微软雅黑" panose="020B0503020204020204" pitchFamily="34" charset="-122"/>
                <a:ea typeface="微软雅黑" panose="020B0503020204020204" pitchFamily="34" charset="-122"/>
              </a:rPr>
              <a:t>使整个电路系统的所有单元具有</a:t>
            </a:r>
            <a:r>
              <a:rPr lang="zh-CN" altLang="en-US" sz="1800" b="0" dirty="0" smtClean="0">
                <a:solidFill>
                  <a:srgbClr val="FF0000"/>
                </a:solidFill>
                <a:latin typeface="微软雅黑" panose="020B0503020204020204" pitchFamily="34" charset="-122"/>
                <a:ea typeface="微软雅黑" panose="020B0503020204020204" pitchFamily="34" charset="-122"/>
              </a:rPr>
              <a:t>统一的参考</a:t>
            </a:r>
            <a:r>
              <a:rPr lang="zh-CN" altLang="en-US" sz="1800" b="0" dirty="0">
                <a:solidFill>
                  <a:srgbClr val="FF0000"/>
                </a:solidFill>
                <a:latin typeface="微软雅黑" panose="020B0503020204020204" pitchFamily="34" charset="-122"/>
                <a:ea typeface="微软雅黑" panose="020B0503020204020204" pitchFamily="34" charset="-122"/>
              </a:rPr>
              <a:t>零电位</a:t>
            </a:r>
          </a:p>
          <a:p>
            <a:pPr lvl="1" eaLnBrk="1" hangingPunct="1">
              <a:lnSpc>
                <a:spcPct val="130000"/>
              </a:lnSpc>
            </a:pPr>
            <a:r>
              <a:rPr lang="zh-CN" altLang="en-US" sz="1800" b="0" dirty="0" smtClean="0">
                <a:solidFill>
                  <a:srgbClr val="0000FF"/>
                </a:solidFill>
                <a:latin typeface="微软雅黑" panose="020B0503020204020204" pitchFamily="34" charset="-122"/>
                <a:ea typeface="微软雅黑" panose="020B0503020204020204" pitchFamily="34" charset="-122"/>
              </a:rPr>
              <a:t>为电路系统提供电源电流和信号电流</a:t>
            </a:r>
            <a:r>
              <a:rPr lang="zh-CN" altLang="en-US" sz="1800" b="0" dirty="0" smtClean="0">
                <a:solidFill>
                  <a:srgbClr val="FF0000"/>
                </a:solidFill>
                <a:latin typeface="微软雅黑" panose="020B0503020204020204" pitchFamily="34" charset="-122"/>
                <a:ea typeface="微软雅黑" panose="020B0503020204020204" pitchFamily="34" charset="-122"/>
              </a:rPr>
              <a:t>返回源端的低阻抗通道</a:t>
            </a:r>
          </a:p>
          <a:p>
            <a:pPr eaLnBrk="1" hangingPunct="1">
              <a:lnSpc>
                <a:spcPct val="130000"/>
              </a:lnSpc>
            </a:pPr>
            <a:r>
              <a:rPr lang="zh-CN" altLang="en-US" sz="1800" b="1" dirty="0" smtClean="0">
                <a:solidFill>
                  <a:srgbClr val="D60093"/>
                </a:solidFill>
                <a:latin typeface="微软雅黑" panose="020B0503020204020204" pitchFamily="34" charset="-122"/>
                <a:ea typeface="微软雅黑" panose="020B0503020204020204" pitchFamily="34" charset="-122"/>
              </a:rPr>
              <a:t>防止（电磁、静电、浪涌等）干扰</a:t>
            </a:r>
          </a:p>
          <a:p>
            <a:pPr lvl="1" eaLnBrk="1" hangingPunct="1">
              <a:lnSpc>
                <a:spcPct val="130000"/>
              </a:lnSpc>
            </a:pPr>
            <a:r>
              <a:rPr lang="zh-CN" altLang="en-US" sz="1800" b="0" dirty="0" smtClean="0">
                <a:solidFill>
                  <a:srgbClr val="0000FF"/>
                </a:solidFill>
                <a:latin typeface="微软雅黑" panose="020B0503020204020204" pitchFamily="34" charset="-122"/>
                <a:ea typeface="微软雅黑" panose="020B0503020204020204" pitchFamily="34" charset="-122"/>
              </a:rPr>
              <a:t>内部电荷可通过本机地释放到大地</a:t>
            </a:r>
          </a:p>
          <a:p>
            <a:pPr lvl="1" eaLnBrk="1" hangingPunct="1">
              <a:lnSpc>
                <a:spcPct val="130000"/>
              </a:lnSpc>
            </a:pPr>
            <a:r>
              <a:rPr lang="zh-CN" altLang="en-US" sz="1800" b="0" dirty="0" smtClean="0">
                <a:solidFill>
                  <a:srgbClr val="0000FF"/>
                </a:solidFill>
                <a:latin typeface="微软雅黑" panose="020B0503020204020204" pitchFamily="34" charset="-122"/>
                <a:ea typeface="微软雅黑" panose="020B0503020204020204" pitchFamily="34" charset="-122"/>
              </a:rPr>
              <a:t>外部干扰因接地机壳的屏蔽作用而不能侵入</a:t>
            </a:r>
          </a:p>
          <a:p>
            <a:pPr eaLnBrk="1" hangingPunct="1">
              <a:lnSpc>
                <a:spcPct val="130000"/>
              </a:lnSpc>
            </a:pPr>
            <a:r>
              <a:rPr lang="zh-CN" altLang="en-US" sz="1800" b="1" dirty="0" smtClean="0">
                <a:solidFill>
                  <a:srgbClr val="D60093"/>
                </a:solidFill>
                <a:latin typeface="微软雅黑" panose="020B0503020204020204" pitchFamily="34" charset="-122"/>
                <a:ea typeface="微软雅黑" panose="020B0503020204020204" pitchFamily="34" charset="-122"/>
              </a:rPr>
              <a:t>保证安全</a:t>
            </a:r>
          </a:p>
          <a:p>
            <a:pPr lvl="1" eaLnBrk="1" hangingPunct="1">
              <a:lnSpc>
                <a:spcPct val="130000"/>
              </a:lnSpc>
            </a:pPr>
            <a:r>
              <a:rPr lang="zh-CN" altLang="en-US" sz="1800" b="0" dirty="0" smtClean="0">
                <a:solidFill>
                  <a:srgbClr val="0000FF"/>
                </a:solidFill>
                <a:latin typeface="微软雅黑" panose="020B0503020204020204" pitchFamily="34" charset="-122"/>
                <a:ea typeface="微软雅黑" panose="020B0503020204020204" pitchFamily="34" charset="-122"/>
              </a:rPr>
              <a:t>面临强电磁冲击时，可避免电子设备被毁坏</a:t>
            </a:r>
          </a:p>
          <a:p>
            <a:pPr lvl="1" eaLnBrk="1" hangingPunct="1">
              <a:lnSpc>
                <a:spcPct val="130000"/>
              </a:lnSpc>
            </a:pPr>
            <a:r>
              <a:rPr lang="zh-CN" altLang="en-US" sz="1800" b="0" dirty="0" smtClean="0">
                <a:solidFill>
                  <a:srgbClr val="0000FF"/>
                </a:solidFill>
                <a:latin typeface="微软雅黑" panose="020B0503020204020204" pitchFamily="34" charset="-122"/>
                <a:ea typeface="微软雅黑" panose="020B0503020204020204" pitchFamily="34" charset="-122"/>
              </a:rPr>
              <a:t>工频交流电源因绝缘不良等原因直接与机壳相通时，可避免操作人员发生触电事故</a:t>
            </a:r>
            <a:endParaRPr lang="zh-CN" altLang="en-US" sz="1800" b="0" dirty="0">
              <a:solidFill>
                <a:srgbClr val="0000FF"/>
              </a:solidFill>
              <a:latin typeface="微软雅黑" panose="020B0503020204020204" pitchFamily="34" charset="-122"/>
              <a:ea typeface="微软雅黑" panose="020B0503020204020204" pitchFamily="34" charset="-122"/>
            </a:endParaRPr>
          </a:p>
        </p:txBody>
      </p:sp>
      <p:sp>
        <p:nvSpPr>
          <p:cNvPr id="29" name="矩形 28"/>
          <p:cNvSpPr/>
          <p:nvPr/>
        </p:nvSpPr>
        <p:spPr>
          <a:xfrm>
            <a:off x="415281" y="902367"/>
            <a:ext cx="2031325" cy="572464"/>
          </a:xfrm>
          <a:prstGeom prst="rect">
            <a:avLst/>
          </a:prstGeom>
          <a:solidFill>
            <a:srgbClr val="7030A0"/>
          </a:solidFill>
        </p:spPr>
        <p:txBody>
          <a:bodyPr wrap="none">
            <a:spAutoFit/>
          </a:bodyPr>
          <a:lstStyle/>
          <a:p>
            <a:pPr marL="0" lvl="1" algn="just" eaLnBrk="1" hangingPunct="1">
              <a:lnSpc>
                <a:spcPct val="130000"/>
              </a:lnSpc>
              <a:buClr>
                <a:schemeClr val="hlink"/>
              </a:buClr>
              <a:buSzPct val="55000"/>
            </a:pPr>
            <a:r>
              <a:rPr kumimoji="1" lang="zh-CN" altLang="en-US" sz="2400" dirty="0" smtClean="0">
                <a:solidFill>
                  <a:schemeClr val="bg1"/>
                </a:solidFill>
                <a:latin typeface="微软雅黑" panose="020B0503020204020204" pitchFamily="34" charset="-122"/>
                <a:ea typeface="微软雅黑" panose="020B0503020204020204" pitchFamily="34" charset="-122"/>
              </a:rPr>
              <a:t>接地基本概念</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4" name="圆角矩形标注 3"/>
          <p:cNvSpPr/>
          <p:nvPr/>
        </p:nvSpPr>
        <p:spPr>
          <a:xfrm>
            <a:off x="6732240" y="1700808"/>
            <a:ext cx="1368152" cy="360040"/>
          </a:xfrm>
          <a:prstGeom prst="wedgeRoundRectCallout">
            <a:avLst>
              <a:gd name="adj1" fmla="val -108064"/>
              <a:gd name="adj2" fmla="val 94986"/>
              <a:gd name="adj3" fmla="val 1666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FF00"/>
                </a:solidFill>
              </a:rPr>
              <a:t>基本概念</a:t>
            </a:r>
            <a:endParaRPr lang="zh-CN" altLang="en-US" dirty="0">
              <a:solidFill>
                <a:srgbClr val="FFFF00"/>
              </a:solidFill>
            </a:endParaRPr>
          </a:p>
        </p:txBody>
      </p:sp>
      <p:sp>
        <p:nvSpPr>
          <p:cNvPr id="31" name="圆角矩形标注 30"/>
          <p:cNvSpPr/>
          <p:nvPr/>
        </p:nvSpPr>
        <p:spPr>
          <a:xfrm>
            <a:off x="7596336" y="2348880"/>
            <a:ext cx="1368152" cy="360040"/>
          </a:xfrm>
          <a:prstGeom prst="wedgeRoundRectCallout">
            <a:avLst>
              <a:gd name="adj1" fmla="val -103401"/>
              <a:gd name="adj2" fmla="val 62501"/>
              <a:gd name="adj3" fmla="val 1666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00"/>
                </a:solidFill>
              </a:rPr>
              <a:t>意义</a:t>
            </a:r>
          </a:p>
        </p:txBody>
      </p:sp>
      <p:cxnSp>
        <p:nvCxnSpPr>
          <p:cNvPr id="6" name="曲线连接符 5"/>
          <p:cNvCxnSpPr/>
          <p:nvPr/>
        </p:nvCxnSpPr>
        <p:spPr>
          <a:xfrm rot="10800000" flipV="1">
            <a:off x="4860032" y="2924944"/>
            <a:ext cx="791468" cy="648072"/>
          </a:xfrm>
          <a:prstGeom prst="curvedConnector3">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860032" y="3120585"/>
            <a:ext cx="1107996" cy="417358"/>
          </a:xfrm>
          <a:prstGeom prst="rect">
            <a:avLst/>
          </a:prstGeom>
        </p:spPr>
        <p:txBody>
          <a:bodyPr wrap="none">
            <a:spAutoFit/>
          </a:bodyPr>
          <a:lstStyle/>
          <a:p>
            <a:pPr lvl="1" eaLnBrk="1" hangingPunct="1">
              <a:lnSpc>
                <a:spcPct val="130000"/>
              </a:lnSpc>
            </a:pPr>
            <a:r>
              <a:rPr lang="zh-CN" altLang="en-US" sz="1800" b="0" dirty="0" smtClean="0">
                <a:solidFill>
                  <a:srgbClr val="FF0000"/>
                </a:solidFill>
                <a:latin typeface="微软雅黑" panose="020B0503020204020204" pitchFamily="34" charset="-122"/>
                <a:ea typeface="微软雅黑" panose="020B0503020204020204" pitchFamily="34" charset="-122"/>
              </a:rPr>
              <a:t>支持</a:t>
            </a:r>
            <a:endParaRPr lang="zh-CN" altLang="en-US" sz="1800" b="0"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250847069"/>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smtClean="0">
                <a:solidFill>
                  <a:schemeClr val="bg1"/>
                </a:solidFill>
                <a:latin typeface="黑体" panose="02010609060101010101" pitchFamily="49" charset="-122"/>
                <a:ea typeface="黑体" panose="02010609060101010101" pitchFamily="49" charset="-122"/>
              </a:rPr>
              <a:t>航天电子系统设计</a:t>
            </a:r>
            <a:endParaRPr lang="zh-CN" altLang="en-US" sz="2800" dirty="0">
              <a:solidFill>
                <a:schemeClr val="bg1"/>
              </a:solidFill>
            </a:endParaRPr>
          </a:p>
        </p:txBody>
      </p:sp>
      <p:sp>
        <p:nvSpPr>
          <p:cNvPr id="29" name="矩形 28"/>
          <p:cNvSpPr/>
          <p:nvPr/>
        </p:nvSpPr>
        <p:spPr>
          <a:xfrm>
            <a:off x="251520" y="908720"/>
            <a:ext cx="1415772" cy="572464"/>
          </a:xfrm>
          <a:prstGeom prst="rect">
            <a:avLst/>
          </a:prstGeom>
          <a:solidFill>
            <a:srgbClr val="7030A0"/>
          </a:solidFill>
        </p:spPr>
        <p:txBody>
          <a:bodyPr wrap="none">
            <a:spAutoFit/>
          </a:bodyPr>
          <a:lstStyle/>
          <a:p>
            <a:pPr marL="0" lvl="1" algn="just" eaLnBrk="1" hangingPunct="1">
              <a:lnSpc>
                <a:spcPct val="130000"/>
              </a:lnSpc>
              <a:buClr>
                <a:schemeClr val="hlink"/>
              </a:buClr>
              <a:buSzPct val="55000"/>
            </a:pPr>
            <a:r>
              <a:rPr kumimoji="1" lang="zh-CN" altLang="en-US" sz="2400" dirty="0" smtClean="0">
                <a:solidFill>
                  <a:schemeClr val="bg1"/>
                </a:solidFill>
                <a:latin typeface="微软雅黑" panose="020B0503020204020204" pitchFamily="34" charset="-122"/>
                <a:ea typeface="微软雅黑" panose="020B0503020204020204" pitchFamily="34" charset="-122"/>
              </a:rPr>
              <a:t>基本原理</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t="7147" b="2766"/>
          <a:stretch>
            <a:fillRect/>
          </a:stretch>
        </p:blipFill>
        <p:spPr bwMode="auto">
          <a:xfrm>
            <a:off x="1667292" y="1194952"/>
            <a:ext cx="6182845" cy="338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7"/>
          <p:cNvSpPr txBox="1">
            <a:spLocks noChangeArrowheads="1"/>
          </p:cNvSpPr>
          <p:nvPr/>
        </p:nvSpPr>
        <p:spPr bwMode="auto">
          <a:xfrm>
            <a:off x="251520" y="4725144"/>
            <a:ext cx="842486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110000"/>
              </a:lnSpc>
            </a:pPr>
            <a:r>
              <a:rPr lang="zh-CN" altLang="en-US" sz="1800" b="0" dirty="0" smtClean="0">
                <a:solidFill>
                  <a:srgbClr val="0000FF"/>
                </a:solidFill>
                <a:latin typeface="微软雅黑" panose="020B0503020204020204" pitchFamily="34" charset="-122"/>
                <a:ea typeface="微软雅黑" panose="020B0503020204020204" pitchFamily="34" charset="-122"/>
              </a:rPr>
              <a:t>信号电流必须有返回路径，才能</a:t>
            </a:r>
            <a:r>
              <a:rPr lang="zh-CN" altLang="en-US" sz="1800" b="0" dirty="0" smtClean="0">
                <a:solidFill>
                  <a:srgbClr val="FF0000"/>
                </a:solidFill>
                <a:latin typeface="微软雅黑" panose="020B0503020204020204" pitchFamily="34" charset="-122"/>
                <a:ea typeface="微软雅黑" panose="020B0503020204020204" pitchFamily="34" charset="-122"/>
              </a:rPr>
              <a:t>形成闭合回路</a:t>
            </a:r>
          </a:p>
          <a:p>
            <a:pPr eaLnBrk="1" hangingPunct="1">
              <a:lnSpc>
                <a:spcPct val="110000"/>
              </a:lnSpc>
            </a:pPr>
            <a:r>
              <a:rPr lang="zh-CN" altLang="en-US" sz="1800" b="0" dirty="0" smtClean="0">
                <a:solidFill>
                  <a:srgbClr val="0000FF"/>
                </a:solidFill>
                <a:latin typeface="微软雅黑" panose="020B0503020204020204" pitchFamily="34" charset="-122"/>
                <a:ea typeface="微软雅黑" panose="020B0503020204020204" pitchFamily="34" charset="-122"/>
              </a:rPr>
              <a:t>对于</a:t>
            </a:r>
            <a:r>
              <a:rPr lang="zh-CN" altLang="en-US" sz="1800" b="0" dirty="0" smtClean="0">
                <a:solidFill>
                  <a:srgbClr val="FF0000"/>
                </a:solidFill>
                <a:latin typeface="微软雅黑" panose="020B0503020204020204" pitchFamily="34" charset="-122"/>
                <a:ea typeface="微软雅黑" panose="020B0503020204020204" pitchFamily="34" charset="-122"/>
              </a:rPr>
              <a:t>平衡电路</a:t>
            </a:r>
            <a:r>
              <a:rPr lang="zh-CN" altLang="en-US" sz="1800" b="0" dirty="0" smtClean="0">
                <a:solidFill>
                  <a:srgbClr val="0000FF"/>
                </a:solidFill>
                <a:latin typeface="微软雅黑" panose="020B0503020204020204" pitchFamily="34" charset="-122"/>
                <a:ea typeface="微软雅黑" panose="020B0503020204020204" pitchFamily="34" charset="-122"/>
              </a:rPr>
              <a:t>，信号电流可通过专门设置的信号线返回；</a:t>
            </a:r>
            <a:r>
              <a:rPr lang="zh-CN" altLang="en-US" sz="1800" b="0" dirty="0" smtClean="0">
                <a:solidFill>
                  <a:srgbClr val="FF0000"/>
                </a:solidFill>
                <a:latin typeface="微软雅黑" panose="020B0503020204020204" pitchFamily="34" charset="-122"/>
                <a:ea typeface="微软雅黑" panose="020B0503020204020204" pitchFamily="34" charset="-122"/>
              </a:rPr>
              <a:t>对于非平衡电路，信号电路通过地线（或电源线）返回</a:t>
            </a:r>
          </a:p>
          <a:p>
            <a:pPr eaLnBrk="1" hangingPunct="1">
              <a:lnSpc>
                <a:spcPct val="110000"/>
              </a:lnSpc>
            </a:pPr>
            <a:r>
              <a:rPr lang="zh-CN" altLang="en-US" sz="1800" b="0" dirty="0" smtClean="0">
                <a:solidFill>
                  <a:srgbClr val="0000FF"/>
                </a:solidFill>
                <a:latin typeface="微软雅黑" panose="020B0503020204020204" pitchFamily="34" charset="-122"/>
                <a:ea typeface="微软雅黑" panose="020B0503020204020204" pitchFamily="34" charset="-122"/>
              </a:rPr>
              <a:t>当存在多条返回路径时，电流将沿阻抗最小的路径（不一定是几何上最短的路径）返回，因此</a:t>
            </a:r>
            <a:r>
              <a:rPr lang="zh-CN" altLang="en-US" sz="1800" b="0" dirty="0" smtClean="0">
                <a:solidFill>
                  <a:srgbClr val="FF0000"/>
                </a:solidFill>
                <a:latin typeface="微软雅黑" panose="020B0503020204020204" pitchFamily="34" charset="-122"/>
                <a:ea typeface="微软雅黑" panose="020B0503020204020204" pitchFamily="34" charset="-122"/>
              </a:rPr>
              <a:t>低频下按电阻最小的路径返回，高频下按感抗最小的路径返回</a:t>
            </a:r>
            <a:endParaRPr lang="zh-CN" altLang="en-US" sz="1800" b="0" dirty="0">
              <a:solidFill>
                <a:srgbClr val="FF0000"/>
              </a:solidFill>
              <a:latin typeface="微软雅黑" panose="020B0503020204020204" pitchFamily="34" charset="-122"/>
              <a:ea typeface="微软雅黑" panose="020B0503020204020204" pitchFamily="34" charset="-122"/>
            </a:endParaRPr>
          </a:p>
        </p:txBody>
      </p:sp>
      <p:sp>
        <p:nvSpPr>
          <p:cNvPr id="2" name="圆角矩形标注 1"/>
          <p:cNvSpPr/>
          <p:nvPr/>
        </p:nvSpPr>
        <p:spPr>
          <a:xfrm>
            <a:off x="5651500" y="4437112"/>
            <a:ext cx="936724" cy="504056"/>
          </a:xfrm>
          <a:prstGeom prst="wedgeRoundRectCallout">
            <a:avLst>
              <a:gd name="adj1" fmla="val -97549"/>
              <a:gd name="adj2" fmla="val 2312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0000FF"/>
                </a:solidFill>
              </a:rPr>
              <a:t>做功</a:t>
            </a:r>
            <a:endParaRPr lang="zh-CN" altLang="en-US" dirty="0">
              <a:solidFill>
                <a:srgbClr val="0000FF"/>
              </a:solidFill>
            </a:endParaRPr>
          </a:p>
        </p:txBody>
      </p:sp>
    </p:spTree>
    <p:custDataLst>
      <p:tags r:id="rId1"/>
    </p:custDataLst>
    <p:extLst>
      <p:ext uri="{BB962C8B-B14F-4D97-AF65-F5344CB8AC3E}">
        <p14:creationId xmlns:p14="http://schemas.microsoft.com/office/powerpoint/2010/main" val="4175141114"/>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0.9|0.7"/>
</p:tagLst>
</file>

<file path=ppt/tags/tag10.xml><?xml version="1.0" encoding="utf-8"?>
<p:tagLst xmlns:a="http://schemas.openxmlformats.org/drawingml/2006/main" xmlns:r="http://schemas.openxmlformats.org/officeDocument/2006/relationships" xmlns:p="http://schemas.openxmlformats.org/presentationml/2006/main">
  <p:tag name="TIMING" val="|1.1|0.9|0.7"/>
</p:tagLst>
</file>

<file path=ppt/tags/tag11.xml><?xml version="1.0" encoding="utf-8"?>
<p:tagLst xmlns:a="http://schemas.openxmlformats.org/drawingml/2006/main" xmlns:r="http://schemas.openxmlformats.org/officeDocument/2006/relationships" xmlns:p="http://schemas.openxmlformats.org/presentationml/2006/main">
  <p:tag name="TIMING" val="|1.1|0.9|0.7"/>
</p:tagLst>
</file>

<file path=ppt/tags/tag2.xml><?xml version="1.0" encoding="utf-8"?>
<p:tagLst xmlns:a="http://schemas.openxmlformats.org/drawingml/2006/main" xmlns:r="http://schemas.openxmlformats.org/officeDocument/2006/relationships" xmlns:p="http://schemas.openxmlformats.org/presentationml/2006/main">
  <p:tag name="TIMING" val="|1.1|0.9|0.7"/>
</p:tagLst>
</file>

<file path=ppt/tags/tag3.xml><?xml version="1.0" encoding="utf-8"?>
<p:tagLst xmlns:a="http://schemas.openxmlformats.org/drawingml/2006/main" xmlns:r="http://schemas.openxmlformats.org/officeDocument/2006/relationships" xmlns:p="http://schemas.openxmlformats.org/presentationml/2006/main">
  <p:tag name="TIMING" val="|1.1|0.9|0.7"/>
</p:tagLst>
</file>

<file path=ppt/tags/tag4.xml><?xml version="1.0" encoding="utf-8"?>
<p:tagLst xmlns:a="http://schemas.openxmlformats.org/drawingml/2006/main" xmlns:r="http://schemas.openxmlformats.org/officeDocument/2006/relationships" xmlns:p="http://schemas.openxmlformats.org/presentationml/2006/main">
  <p:tag name="TIMING" val="|1.1|0.9|0.7"/>
</p:tagLst>
</file>

<file path=ppt/tags/tag5.xml><?xml version="1.0" encoding="utf-8"?>
<p:tagLst xmlns:a="http://schemas.openxmlformats.org/drawingml/2006/main" xmlns:r="http://schemas.openxmlformats.org/officeDocument/2006/relationships" xmlns:p="http://schemas.openxmlformats.org/presentationml/2006/main">
  <p:tag name="TIMING" val="|1.1|0.9|0.7"/>
</p:tagLst>
</file>

<file path=ppt/tags/tag6.xml><?xml version="1.0" encoding="utf-8"?>
<p:tagLst xmlns:a="http://schemas.openxmlformats.org/drawingml/2006/main" xmlns:r="http://schemas.openxmlformats.org/officeDocument/2006/relationships" xmlns:p="http://schemas.openxmlformats.org/presentationml/2006/main">
  <p:tag name="TIMING" val="|1.1|0.9|0.7"/>
</p:tagLst>
</file>

<file path=ppt/tags/tag7.xml><?xml version="1.0" encoding="utf-8"?>
<p:tagLst xmlns:a="http://schemas.openxmlformats.org/drawingml/2006/main" xmlns:r="http://schemas.openxmlformats.org/officeDocument/2006/relationships" xmlns:p="http://schemas.openxmlformats.org/presentationml/2006/main">
  <p:tag name="TIMING" val="|1.1|0.9|0.7"/>
</p:tagLst>
</file>

<file path=ppt/tags/tag8.xml><?xml version="1.0" encoding="utf-8"?>
<p:tagLst xmlns:a="http://schemas.openxmlformats.org/drawingml/2006/main" xmlns:r="http://schemas.openxmlformats.org/officeDocument/2006/relationships" xmlns:p="http://schemas.openxmlformats.org/presentationml/2006/main">
  <p:tag name="TIMING" val="|1.1|0.9|0.7"/>
</p:tagLst>
</file>

<file path=ppt/tags/tag9.xml><?xml version="1.0" encoding="utf-8"?>
<p:tagLst xmlns:a="http://schemas.openxmlformats.org/drawingml/2006/main" xmlns:r="http://schemas.openxmlformats.org/officeDocument/2006/relationships" xmlns:p="http://schemas.openxmlformats.org/presentationml/2006/main">
  <p:tag name="TIMING" val="|1.1|0.9|0.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14007</TotalTime>
  <Words>2050</Words>
  <Application>Microsoft Office PowerPoint</Application>
  <PresentationFormat>全屏显示(4:3)</PresentationFormat>
  <Paragraphs>197</Paragraphs>
  <Slides>27</Slides>
  <Notes>11</Notes>
  <HiddenSlides>0</HiddenSlides>
  <MMClips>11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仿宋_GB2312</vt:lpstr>
      <vt:lpstr>黑体</vt:lpstr>
      <vt:lpstr>宋体</vt:lpstr>
      <vt:lpstr>微软雅黑</vt:lpstr>
      <vt:lpstr>Arial</vt:lpstr>
      <vt:lpstr>Calibri</vt:lpstr>
      <vt:lpstr>Symbol</vt:lpstr>
      <vt:lpstr>Tahoma</vt:lpstr>
      <vt:lpstr>Times New Roman</vt:lpstr>
      <vt:lpstr>Wingdings</vt:lpstr>
      <vt:lpstr>Office 主题</vt:lpstr>
      <vt:lpstr>航天电子系统设计             ----基本防护法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李卫帮</dc:creator>
  <cp:lastModifiedBy>bob</cp:lastModifiedBy>
  <cp:revision>1259</cp:revision>
  <dcterms:created xsi:type="dcterms:W3CDTF">2014-04-29T08:12:32Z</dcterms:created>
  <dcterms:modified xsi:type="dcterms:W3CDTF">2022-05-06T00:27:00Z</dcterms:modified>
</cp:coreProperties>
</file>